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345" r:id="rId5"/>
    <p:sldId id="356" r:id="rId6"/>
    <p:sldId id="397" r:id="rId7"/>
    <p:sldId id="395" r:id="rId8"/>
    <p:sldId id="400" r:id="rId9"/>
    <p:sldId id="402" r:id="rId10"/>
    <p:sldId id="403" r:id="rId11"/>
    <p:sldId id="396" r:id="rId12"/>
    <p:sldId id="398" r:id="rId13"/>
    <p:sldId id="361" r:id="rId14"/>
    <p:sldId id="392" r:id="rId15"/>
    <p:sldId id="360" r:id="rId16"/>
    <p:sldId id="393" r:id="rId17"/>
    <p:sldId id="411" r:id="rId18"/>
    <p:sldId id="358" r:id="rId19"/>
    <p:sldId id="357" r:id="rId20"/>
    <p:sldId id="383" r:id="rId21"/>
    <p:sldId id="384" r:id="rId22"/>
    <p:sldId id="412" r:id="rId23"/>
    <p:sldId id="386" r:id="rId24"/>
    <p:sldId id="387" r:id="rId25"/>
    <p:sldId id="388" r:id="rId26"/>
    <p:sldId id="389" r:id="rId27"/>
    <p:sldId id="399" r:id="rId28"/>
    <p:sldId id="363" r:id="rId29"/>
    <p:sldId id="394" r:id="rId30"/>
    <p:sldId id="365" r:id="rId31"/>
    <p:sldId id="364" r:id="rId32"/>
    <p:sldId id="377" r:id="rId33"/>
    <p:sldId id="401" r:id="rId34"/>
    <p:sldId id="410" r:id="rId35"/>
    <p:sldId id="404" r:id="rId36"/>
    <p:sldId id="405" r:id="rId37"/>
    <p:sldId id="406" r:id="rId38"/>
    <p:sldId id="407" r:id="rId39"/>
    <p:sldId id="408" r:id="rId40"/>
    <p:sldId id="409" r:id="rId41"/>
    <p:sldId id="258" r:id="rId42"/>
  </p:sldIdLst>
  <p:sldSz cx="9144000" cy="6858000" type="screen4x3"/>
  <p:notesSz cx="6797675" cy="9928225"/>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EFFF"/>
    <a:srgbClr val="CFEBFD"/>
    <a:srgbClr val="C4E7FC"/>
    <a:srgbClr val="DEF2FE"/>
    <a:srgbClr val="D8EDFF"/>
    <a:srgbClr val="D8EDFE"/>
    <a:srgbClr val="FEFEFC"/>
    <a:srgbClr val="417B51"/>
    <a:srgbClr val="F1F2D2"/>
    <a:srgbClr val="DBF2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3D27A9-50AF-4EF6-83A8-08ED344BBFC8}" v="68" dt="2023-02-16T10:21:14.689"/>
    <p1510:client id="{0FC1874A-EE9F-2F2F-AD39-2CAEF842A9E5}" v="24" dt="2023-02-22T10:58:19.419"/>
    <p1510:client id="{4A246B75-9A33-2FCE-FF04-C31035478AE8}" v="233" dt="2023-03-06T15:30:32.887"/>
    <p1510:client id="{55E8E244-03C7-EE50-2B65-2F7AF8E82A3D}" v="50" dt="2023-03-06T14:12:50.852"/>
    <p1510:client id="{A6398A02-4BF5-AB0A-92E9-26DFAF0D1550}" v="145" dt="2023-03-09T11:45:23.238"/>
    <p1510:client id="{BFAE9D41-4F94-0A9F-5D47-379C04F1026E}" v="1" dt="2023-03-09T11:49:16.3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79" autoAdjust="0"/>
    <p:restoredTop sz="94651" autoAdjust="0"/>
  </p:normalViewPr>
  <p:slideViewPr>
    <p:cSldViewPr>
      <p:cViewPr varScale="1">
        <p:scale>
          <a:sx n="86" d="100"/>
          <a:sy n="86" d="100"/>
        </p:scale>
        <p:origin x="1176"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81" d="100"/>
          <a:sy n="81" d="100"/>
        </p:scale>
        <p:origin x="240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zlehurst D Mr" userId="S::dhh@hayes.bromley.sch.uk::0aa7ee68-585b-4b29-9d81-61d4dd017b44" providerId="AD" clId="Web-{BFAE9D41-4F94-0A9F-5D47-379C04F1026E}"/>
    <pc:docChg chg="delSld">
      <pc:chgData name="Hazlehurst D Mr" userId="S::dhh@hayes.bromley.sch.uk::0aa7ee68-585b-4b29-9d81-61d4dd017b44" providerId="AD" clId="Web-{BFAE9D41-4F94-0A9F-5D47-379C04F1026E}" dt="2023-03-09T11:49:16.344" v="0"/>
      <pc:docMkLst>
        <pc:docMk/>
      </pc:docMkLst>
      <pc:sldChg chg="del">
        <pc:chgData name="Hazlehurst D Mr" userId="S::dhh@hayes.bromley.sch.uk::0aa7ee68-585b-4b29-9d81-61d4dd017b44" providerId="AD" clId="Web-{BFAE9D41-4F94-0A9F-5D47-379C04F1026E}" dt="2023-03-09T11:49:16.344" v="0"/>
        <pc:sldMkLst>
          <pc:docMk/>
          <pc:sldMk cId="2394416247" sldId="36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35DF2D-852D-42CC-8093-9B97C326A70A}"/>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eaLnBrk="1" hangingPunct="1">
              <a:defRPr sz="1200">
                <a:latin typeface="Calibri" pitchFamily="34" charset="0"/>
                <a:cs typeface="Arial" charset="0"/>
              </a:defRPr>
            </a:lvl1pPr>
          </a:lstStyle>
          <a:p>
            <a:pPr>
              <a:defRPr/>
            </a:pPr>
            <a:endParaRPr lang="en-GB"/>
          </a:p>
        </p:txBody>
      </p:sp>
      <p:sp>
        <p:nvSpPr>
          <p:cNvPr id="3" name="Date Placeholder 2">
            <a:extLst>
              <a:ext uri="{FF2B5EF4-FFF2-40B4-BE49-F238E27FC236}">
                <a16:creationId xmlns:a16="http://schemas.microsoft.com/office/drawing/2014/main" id="{10D7ABB8-5AFB-4362-A422-19F1208BA1EF}"/>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eaLnBrk="1" hangingPunct="1">
              <a:defRPr sz="1200">
                <a:latin typeface="Calibri" pitchFamily="34" charset="0"/>
                <a:cs typeface="Arial" charset="0"/>
              </a:defRPr>
            </a:lvl1pPr>
          </a:lstStyle>
          <a:p>
            <a:pPr>
              <a:defRPr/>
            </a:pPr>
            <a:fld id="{B2F3DFAD-30DE-4E7B-BAD5-DE6AFA5D912C}" type="datetimeFigureOut">
              <a:rPr lang="en-GB"/>
              <a:pPr>
                <a:defRPr/>
              </a:pPr>
              <a:t>26/03/2024</a:t>
            </a:fld>
            <a:endParaRPr lang="en-GB" dirty="0"/>
          </a:p>
        </p:txBody>
      </p:sp>
      <p:sp>
        <p:nvSpPr>
          <p:cNvPr id="4" name="Footer Placeholder 3">
            <a:extLst>
              <a:ext uri="{FF2B5EF4-FFF2-40B4-BE49-F238E27FC236}">
                <a16:creationId xmlns:a16="http://schemas.microsoft.com/office/drawing/2014/main" id="{3EBD9B1E-A339-4FED-9C60-A9BA1479E2A6}"/>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eaLnBrk="1" hangingPunct="1">
              <a:defRPr sz="1200">
                <a:latin typeface="Calibri" pitchFamily="34" charset="0"/>
                <a:cs typeface="Arial" charset="0"/>
              </a:defRPr>
            </a:lvl1pPr>
          </a:lstStyle>
          <a:p>
            <a:pPr>
              <a:defRPr/>
            </a:pPr>
            <a:endParaRPr lang="en-GB"/>
          </a:p>
        </p:txBody>
      </p:sp>
      <p:sp>
        <p:nvSpPr>
          <p:cNvPr id="5" name="Slide Number Placeholder 4">
            <a:extLst>
              <a:ext uri="{FF2B5EF4-FFF2-40B4-BE49-F238E27FC236}">
                <a16:creationId xmlns:a16="http://schemas.microsoft.com/office/drawing/2014/main" id="{6289751D-DB23-49FE-ABF0-DB1689B988F2}"/>
              </a:ext>
            </a:extLst>
          </p:cNvPr>
          <p:cNvSpPr>
            <a:spLocks noGrp="1"/>
          </p:cNvSpPr>
          <p:nvPr>
            <p:ph type="sldNum" sz="quarter" idx="3"/>
          </p:nvPr>
        </p:nvSpPr>
        <p:spPr>
          <a:xfrm>
            <a:off x="3849688" y="9429750"/>
            <a:ext cx="2946400" cy="49688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17682E2-DB72-44D3-8ED6-B561D963459D}" type="slidenum">
              <a:rPr lang="en-GB" altLang="en-US"/>
              <a:pPr>
                <a:defRPr/>
              </a:pPr>
              <a:t>‹#›</a:t>
            </a:fld>
            <a:endParaRPr lang="en-GB"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CFBDF25-5942-4C43-A41B-6EAD8FEB958B}"/>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GB"/>
          </a:p>
        </p:txBody>
      </p:sp>
      <p:sp>
        <p:nvSpPr>
          <p:cNvPr id="3" name="Date Placeholder 2">
            <a:extLst>
              <a:ext uri="{FF2B5EF4-FFF2-40B4-BE49-F238E27FC236}">
                <a16:creationId xmlns:a16="http://schemas.microsoft.com/office/drawing/2014/main" id="{6FDF15D5-D130-48DA-889C-A3B20FC68143}"/>
              </a:ext>
            </a:extLst>
          </p:cNvPr>
          <p:cNvSpPr>
            <a:spLocks noGrp="1"/>
          </p:cNvSpPr>
          <p:nvPr>
            <p:ph type="dt" idx="1"/>
          </p:nvPr>
        </p:nvSpPr>
        <p:spPr>
          <a:xfrm>
            <a:off x="3849688" y="0"/>
            <a:ext cx="2946400" cy="496888"/>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4D2C05EE-63C4-4E26-B3EE-F6A65742539D}" type="datetimeFigureOut">
              <a:rPr lang="en-GB"/>
              <a:pPr>
                <a:defRPr/>
              </a:pPr>
              <a:t>26/03/2024</a:t>
            </a:fld>
            <a:endParaRPr lang="en-GB" dirty="0"/>
          </a:p>
        </p:txBody>
      </p:sp>
      <p:sp>
        <p:nvSpPr>
          <p:cNvPr id="4" name="Slide Image Placeholder 3">
            <a:extLst>
              <a:ext uri="{FF2B5EF4-FFF2-40B4-BE49-F238E27FC236}">
                <a16:creationId xmlns:a16="http://schemas.microsoft.com/office/drawing/2014/main" id="{820EB71C-6D86-4BF1-86B8-09B44053201C}"/>
              </a:ext>
            </a:extLst>
          </p:cNvPr>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a:extLst>
              <a:ext uri="{FF2B5EF4-FFF2-40B4-BE49-F238E27FC236}">
                <a16:creationId xmlns:a16="http://schemas.microsoft.com/office/drawing/2014/main" id="{D49136B3-36AE-4B56-8FA7-720D7BA6A205}"/>
              </a:ext>
            </a:extLst>
          </p:cNvPr>
          <p:cNvSpPr>
            <a:spLocks noGrp="1"/>
          </p:cNvSpPr>
          <p:nvPr>
            <p:ph type="body" sz="quarter" idx="3"/>
          </p:nvPr>
        </p:nvSpPr>
        <p:spPr>
          <a:xfrm>
            <a:off x="679450" y="4716463"/>
            <a:ext cx="5438775" cy="4467225"/>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CCB731A3-72A8-4A17-A775-ED8B721A3F10}"/>
              </a:ext>
            </a:extLst>
          </p:cNvPr>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GB"/>
          </a:p>
        </p:txBody>
      </p:sp>
      <p:sp>
        <p:nvSpPr>
          <p:cNvPr id="7" name="Slide Number Placeholder 6">
            <a:extLst>
              <a:ext uri="{FF2B5EF4-FFF2-40B4-BE49-F238E27FC236}">
                <a16:creationId xmlns:a16="http://schemas.microsoft.com/office/drawing/2014/main" id="{8E5C1C96-0700-455A-8718-40AD28F4C0E7}"/>
              </a:ext>
            </a:extLst>
          </p:cNvPr>
          <p:cNvSpPr>
            <a:spLocks noGrp="1"/>
          </p:cNvSpPr>
          <p:nvPr>
            <p:ph type="sldNum" sz="quarter" idx="5"/>
          </p:nvPr>
        </p:nvSpPr>
        <p:spPr>
          <a:xfrm>
            <a:off x="3849688" y="9429750"/>
            <a:ext cx="2946400" cy="49688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8F818CE3-CEF0-4C98-9702-0D3FE9CA2158}"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17</a:t>
            </a:fld>
            <a:endParaRPr lang="en-US"/>
          </a:p>
        </p:txBody>
      </p:sp>
    </p:spTree>
    <p:extLst>
      <p:ext uri="{BB962C8B-B14F-4D97-AF65-F5344CB8AC3E}">
        <p14:creationId xmlns:p14="http://schemas.microsoft.com/office/powerpoint/2010/main" val="3120046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18</a:t>
            </a:fld>
            <a:endParaRPr lang="en-US"/>
          </a:p>
        </p:txBody>
      </p:sp>
    </p:spTree>
    <p:extLst>
      <p:ext uri="{BB962C8B-B14F-4D97-AF65-F5344CB8AC3E}">
        <p14:creationId xmlns:p14="http://schemas.microsoft.com/office/powerpoint/2010/main" val="1822302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19</a:t>
            </a:fld>
            <a:endParaRPr lang="en-US"/>
          </a:p>
        </p:txBody>
      </p:sp>
    </p:spTree>
    <p:extLst>
      <p:ext uri="{BB962C8B-B14F-4D97-AF65-F5344CB8AC3E}">
        <p14:creationId xmlns:p14="http://schemas.microsoft.com/office/powerpoint/2010/main" val="1283141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20</a:t>
            </a:fld>
            <a:endParaRPr lang="en-US"/>
          </a:p>
        </p:txBody>
      </p:sp>
    </p:spTree>
    <p:extLst>
      <p:ext uri="{BB962C8B-B14F-4D97-AF65-F5344CB8AC3E}">
        <p14:creationId xmlns:p14="http://schemas.microsoft.com/office/powerpoint/2010/main" val="2188807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21</a:t>
            </a:fld>
            <a:endParaRPr lang="en-US"/>
          </a:p>
        </p:txBody>
      </p:sp>
    </p:spTree>
    <p:extLst>
      <p:ext uri="{BB962C8B-B14F-4D97-AF65-F5344CB8AC3E}">
        <p14:creationId xmlns:p14="http://schemas.microsoft.com/office/powerpoint/2010/main" val="1837938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22</a:t>
            </a:fld>
            <a:endParaRPr lang="en-US"/>
          </a:p>
        </p:txBody>
      </p:sp>
    </p:spTree>
    <p:extLst>
      <p:ext uri="{BB962C8B-B14F-4D97-AF65-F5344CB8AC3E}">
        <p14:creationId xmlns:p14="http://schemas.microsoft.com/office/powerpoint/2010/main" val="2699968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23</a:t>
            </a:fld>
            <a:endParaRPr lang="en-US"/>
          </a:p>
        </p:txBody>
      </p:sp>
    </p:spTree>
    <p:extLst>
      <p:ext uri="{BB962C8B-B14F-4D97-AF65-F5344CB8AC3E}">
        <p14:creationId xmlns:p14="http://schemas.microsoft.com/office/powerpoint/2010/main" val="3381070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0148F8B-1D65-4DFB-9245-841F1C71D736}"/>
              </a:ext>
            </a:extLst>
          </p:cNvPr>
          <p:cNvSpPr>
            <a:spLocks noGrp="1"/>
          </p:cNvSpPr>
          <p:nvPr>
            <p:ph type="dt" sz="half" idx="10"/>
          </p:nvPr>
        </p:nvSpPr>
        <p:spPr/>
        <p:txBody>
          <a:bodyPr/>
          <a:lstStyle>
            <a:lvl1pPr>
              <a:defRPr/>
            </a:lvl1pPr>
          </a:lstStyle>
          <a:p>
            <a:pPr>
              <a:defRPr/>
            </a:pPr>
            <a:fld id="{439E70C2-46E4-4493-9A21-F55D810CE8B2}" type="datetimeFigureOut">
              <a:rPr lang="en-GB"/>
              <a:pPr>
                <a:defRPr/>
              </a:pPr>
              <a:t>26/03/2024</a:t>
            </a:fld>
            <a:endParaRPr lang="en-GB" dirty="0"/>
          </a:p>
        </p:txBody>
      </p:sp>
      <p:sp>
        <p:nvSpPr>
          <p:cNvPr id="5" name="Footer Placeholder 4">
            <a:extLst>
              <a:ext uri="{FF2B5EF4-FFF2-40B4-BE49-F238E27FC236}">
                <a16:creationId xmlns:a16="http://schemas.microsoft.com/office/drawing/2014/main" id="{58B00C08-6099-472B-B24F-4DBC7AA2F947}"/>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3617E83C-96D2-4BDA-A81E-7B69E72D3307}"/>
              </a:ext>
            </a:extLst>
          </p:cNvPr>
          <p:cNvSpPr>
            <a:spLocks noGrp="1"/>
          </p:cNvSpPr>
          <p:nvPr>
            <p:ph type="sldNum" sz="quarter" idx="12"/>
          </p:nvPr>
        </p:nvSpPr>
        <p:spPr/>
        <p:txBody>
          <a:bodyPr/>
          <a:lstStyle>
            <a:lvl1pPr>
              <a:defRPr/>
            </a:lvl1pPr>
          </a:lstStyle>
          <a:p>
            <a:pPr>
              <a:defRPr/>
            </a:pPr>
            <a:fld id="{60BEFCAF-0DF8-49A1-BFAD-F104F4C4029B}" type="slidenum">
              <a:rPr lang="en-GB" altLang="en-US"/>
              <a:pPr>
                <a:defRPr/>
              </a:pPr>
              <a:t>‹#›</a:t>
            </a:fld>
            <a:endParaRPr lang="en-GB" altLang="en-US"/>
          </a:p>
        </p:txBody>
      </p:sp>
    </p:spTree>
    <p:extLst>
      <p:ext uri="{BB962C8B-B14F-4D97-AF65-F5344CB8AC3E}">
        <p14:creationId xmlns:p14="http://schemas.microsoft.com/office/powerpoint/2010/main" val="1033582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9241BE4-C8D3-4C99-8F57-65E2A7D1CE92}"/>
              </a:ext>
            </a:extLst>
          </p:cNvPr>
          <p:cNvSpPr>
            <a:spLocks noGrp="1"/>
          </p:cNvSpPr>
          <p:nvPr>
            <p:ph type="dt" sz="half" idx="10"/>
          </p:nvPr>
        </p:nvSpPr>
        <p:spPr/>
        <p:txBody>
          <a:bodyPr/>
          <a:lstStyle>
            <a:lvl1pPr>
              <a:defRPr/>
            </a:lvl1pPr>
          </a:lstStyle>
          <a:p>
            <a:pPr>
              <a:defRPr/>
            </a:pPr>
            <a:fld id="{6FB5BF54-16F1-4C34-9D3A-CE02718E5438}" type="datetimeFigureOut">
              <a:rPr lang="en-GB"/>
              <a:pPr>
                <a:defRPr/>
              </a:pPr>
              <a:t>26/03/2024</a:t>
            </a:fld>
            <a:endParaRPr lang="en-GB" dirty="0"/>
          </a:p>
        </p:txBody>
      </p:sp>
      <p:sp>
        <p:nvSpPr>
          <p:cNvPr id="5" name="Footer Placeholder 4">
            <a:extLst>
              <a:ext uri="{FF2B5EF4-FFF2-40B4-BE49-F238E27FC236}">
                <a16:creationId xmlns:a16="http://schemas.microsoft.com/office/drawing/2014/main" id="{C50035ED-D285-4CFC-AAAF-9ADF820784B3}"/>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DDDE887-5D67-4189-9F19-4C44F18AF068}"/>
              </a:ext>
            </a:extLst>
          </p:cNvPr>
          <p:cNvSpPr>
            <a:spLocks noGrp="1"/>
          </p:cNvSpPr>
          <p:nvPr>
            <p:ph type="sldNum" sz="quarter" idx="12"/>
          </p:nvPr>
        </p:nvSpPr>
        <p:spPr/>
        <p:txBody>
          <a:bodyPr/>
          <a:lstStyle>
            <a:lvl1pPr>
              <a:defRPr/>
            </a:lvl1pPr>
          </a:lstStyle>
          <a:p>
            <a:pPr>
              <a:defRPr/>
            </a:pPr>
            <a:fld id="{1C5BFF74-9CD6-47F8-9AE6-3D61F456A1E1}" type="slidenum">
              <a:rPr lang="en-GB" altLang="en-US"/>
              <a:pPr>
                <a:defRPr/>
              </a:pPr>
              <a:t>‹#›</a:t>
            </a:fld>
            <a:endParaRPr lang="en-GB" altLang="en-US"/>
          </a:p>
        </p:txBody>
      </p:sp>
    </p:spTree>
    <p:extLst>
      <p:ext uri="{BB962C8B-B14F-4D97-AF65-F5344CB8AC3E}">
        <p14:creationId xmlns:p14="http://schemas.microsoft.com/office/powerpoint/2010/main" val="103559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49B1DC-1C75-432F-9A7A-F2169049ABD5}"/>
              </a:ext>
            </a:extLst>
          </p:cNvPr>
          <p:cNvSpPr>
            <a:spLocks noGrp="1"/>
          </p:cNvSpPr>
          <p:nvPr>
            <p:ph type="dt" sz="half" idx="10"/>
          </p:nvPr>
        </p:nvSpPr>
        <p:spPr/>
        <p:txBody>
          <a:bodyPr/>
          <a:lstStyle>
            <a:lvl1pPr>
              <a:defRPr/>
            </a:lvl1pPr>
          </a:lstStyle>
          <a:p>
            <a:pPr>
              <a:defRPr/>
            </a:pPr>
            <a:fld id="{66A5EF00-C012-4281-A916-E10F7A00825A}" type="datetimeFigureOut">
              <a:rPr lang="en-GB"/>
              <a:pPr>
                <a:defRPr/>
              </a:pPr>
              <a:t>26/03/2024</a:t>
            </a:fld>
            <a:endParaRPr lang="en-GB" dirty="0"/>
          </a:p>
        </p:txBody>
      </p:sp>
      <p:sp>
        <p:nvSpPr>
          <p:cNvPr id="5" name="Footer Placeholder 4">
            <a:extLst>
              <a:ext uri="{FF2B5EF4-FFF2-40B4-BE49-F238E27FC236}">
                <a16:creationId xmlns:a16="http://schemas.microsoft.com/office/drawing/2014/main" id="{4E439079-E74E-42D4-ADF9-69466EBD0C83}"/>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A47B4A98-8220-4DA5-8A6D-331AAA02FAC5}"/>
              </a:ext>
            </a:extLst>
          </p:cNvPr>
          <p:cNvSpPr>
            <a:spLocks noGrp="1"/>
          </p:cNvSpPr>
          <p:nvPr>
            <p:ph type="sldNum" sz="quarter" idx="12"/>
          </p:nvPr>
        </p:nvSpPr>
        <p:spPr/>
        <p:txBody>
          <a:bodyPr/>
          <a:lstStyle>
            <a:lvl1pPr>
              <a:defRPr/>
            </a:lvl1pPr>
          </a:lstStyle>
          <a:p>
            <a:pPr>
              <a:defRPr/>
            </a:pPr>
            <a:fld id="{D9E8E826-A8A1-4ACE-8E97-6C7B707F8622}" type="slidenum">
              <a:rPr lang="en-GB" altLang="en-US"/>
              <a:pPr>
                <a:defRPr/>
              </a:pPr>
              <a:t>‹#›</a:t>
            </a:fld>
            <a:endParaRPr lang="en-GB" altLang="en-US"/>
          </a:p>
        </p:txBody>
      </p:sp>
    </p:spTree>
    <p:extLst>
      <p:ext uri="{BB962C8B-B14F-4D97-AF65-F5344CB8AC3E}">
        <p14:creationId xmlns:p14="http://schemas.microsoft.com/office/powerpoint/2010/main" val="2639587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B7CF9C-EC1C-4765-90EE-516ADC9026BF}"/>
              </a:ext>
            </a:extLst>
          </p:cNvPr>
          <p:cNvSpPr>
            <a:spLocks noGrp="1"/>
          </p:cNvSpPr>
          <p:nvPr>
            <p:ph type="dt" sz="half" idx="10"/>
          </p:nvPr>
        </p:nvSpPr>
        <p:spPr/>
        <p:txBody>
          <a:bodyPr/>
          <a:lstStyle>
            <a:lvl1pPr>
              <a:defRPr/>
            </a:lvl1pPr>
          </a:lstStyle>
          <a:p>
            <a:pPr>
              <a:defRPr/>
            </a:pPr>
            <a:fld id="{D50EC5CC-7178-455A-96EB-D3FB1075AEED}" type="datetimeFigureOut">
              <a:rPr lang="en-GB"/>
              <a:pPr>
                <a:defRPr/>
              </a:pPr>
              <a:t>26/03/2024</a:t>
            </a:fld>
            <a:endParaRPr lang="en-GB" dirty="0"/>
          </a:p>
        </p:txBody>
      </p:sp>
      <p:sp>
        <p:nvSpPr>
          <p:cNvPr id="5" name="Footer Placeholder 4">
            <a:extLst>
              <a:ext uri="{FF2B5EF4-FFF2-40B4-BE49-F238E27FC236}">
                <a16:creationId xmlns:a16="http://schemas.microsoft.com/office/drawing/2014/main" id="{30FF046E-49C4-496E-8410-BAB71D414903}"/>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1EA1489B-28F7-4151-9041-415330D8A6ED}"/>
              </a:ext>
            </a:extLst>
          </p:cNvPr>
          <p:cNvSpPr>
            <a:spLocks noGrp="1"/>
          </p:cNvSpPr>
          <p:nvPr>
            <p:ph type="sldNum" sz="quarter" idx="12"/>
          </p:nvPr>
        </p:nvSpPr>
        <p:spPr/>
        <p:txBody>
          <a:bodyPr/>
          <a:lstStyle>
            <a:lvl1pPr>
              <a:defRPr/>
            </a:lvl1pPr>
          </a:lstStyle>
          <a:p>
            <a:pPr>
              <a:defRPr/>
            </a:pPr>
            <a:fld id="{D3C6403E-7F41-41FE-8AE2-A22F8728B679}" type="slidenum">
              <a:rPr lang="en-GB" altLang="en-US"/>
              <a:pPr>
                <a:defRPr/>
              </a:pPr>
              <a:t>‹#›</a:t>
            </a:fld>
            <a:endParaRPr lang="en-GB" altLang="en-US"/>
          </a:p>
        </p:txBody>
      </p:sp>
    </p:spTree>
    <p:extLst>
      <p:ext uri="{BB962C8B-B14F-4D97-AF65-F5344CB8AC3E}">
        <p14:creationId xmlns:p14="http://schemas.microsoft.com/office/powerpoint/2010/main" val="1172656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980A07-E16E-4D63-B1B8-C9D3A064F03D}"/>
              </a:ext>
            </a:extLst>
          </p:cNvPr>
          <p:cNvSpPr>
            <a:spLocks noGrp="1"/>
          </p:cNvSpPr>
          <p:nvPr>
            <p:ph type="dt" sz="half" idx="10"/>
          </p:nvPr>
        </p:nvSpPr>
        <p:spPr/>
        <p:txBody>
          <a:bodyPr/>
          <a:lstStyle>
            <a:lvl1pPr>
              <a:defRPr/>
            </a:lvl1pPr>
          </a:lstStyle>
          <a:p>
            <a:pPr>
              <a:defRPr/>
            </a:pPr>
            <a:fld id="{C416EB5D-0903-41E1-8D33-9D54D9226E49}" type="datetimeFigureOut">
              <a:rPr lang="en-GB"/>
              <a:pPr>
                <a:defRPr/>
              </a:pPr>
              <a:t>26/03/2024</a:t>
            </a:fld>
            <a:endParaRPr lang="en-GB" dirty="0"/>
          </a:p>
        </p:txBody>
      </p:sp>
      <p:sp>
        <p:nvSpPr>
          <p:cNvPr id="5" name="Footer Placeholder 4">
            <a:extLst>
              <a:ext uri="{FF2B5EF4-FFF2-40B4-BE49-F238E27FC236}">
                <a16:creationId xmlns:a16="http://schemas.microsoft.com/office/drawing/2014/main" id="{29565DFC-586D-4388-9D92-0FAC11F0CDBC}"/>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56FF950-E363-423A-825E-739C54DD4201}"/>
              </a:ext>
            </a:extLst>
          </p:cNvPr>
          <p:cNvSpPr>
            <a:spLocks noGrp="1"/>
          </p:cNvSpPr>
          <p:nvPr>
            <p:ph type="sldNum" sz="quarter" idx="12"/>
          </p:nvPr>
        </p:nvSpPr>
        <p:spPr/>
        <p:txBody>
          <a:bodyPr/>
          <a:lstStyle>
            <a:lvl1pPr>
              <a:defRPr/>
            </a:lvl1pPr>
          </a:lstStyle>
          <a:p>
            <a:pPr>
              <a:defRPr/>
            </a:pPr>
            <a:fld id="{4947960B-B8B9-4851-8458-CAAA984BFEA6}" type="slidenum">
              <a:rPr lang="en-GB" altLang="en-US"/>
              <a:pPr>
                <a:defRPr/>
              </a:pPr>
              <a:t>‹#›</a:t>
            </a:fld>
            <a:endParaRPr lang="en-GB" altLang="en-US"/>
          </a:p>
        </p:txBody>
      </p:sp>
    </p:spTree>
    <p:extLst>
      <p:ext uri="{BB962C8B-B14F-4D97-AF65-F5344CB8AC3E}">
        <p14:creationId xmlns:p14="http://schemas.microsoft.com/office/powerpoint/2010/main" val="1418232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6F569461-2CDB-4548-B048-E021A5B1F2A7}"/>
              </a:ext>
            </a:extLst>
          </p:cNvPr>
          <p:cNvSpPr>
            <a:spLocks noGrp="1"/>
          </p:cNvSpPr>
          <p:nvPr>
            <p:ph type="dt" sz="half" idx="10"/>
          </p:nvPr>
        </p:nvSpPr>
        <p:spPr/>
        <p:txBody>
          <a:bodyPr/>
          <a:lstStyle>
            <a:lvl1pPr>
              <a:defRPr/>
            </a:lvl1pPr>
          </a:lstStyle>
          <a:p>
            <a:pPr>
              <a:defRPr/>
            </a:pPr>
            <a:fld id="{0478B2FB-3A48-4213-A108-86E53A8EEA40}" type="datetimeFigureOut">
              <a:rPr lang="en-GB"/>
              <a:pPr>
                <a:defRPr/>
              </a:pPr>
              <a:t>26/03/2024</a:t>
            </a:fld>
            <a:endParaRPr lang="en-GB" dirty="0"/>
          </a:p>
        </p:txBody>
      </p:sp>
      <p:sp>
        <p:nvSpPr>
          <p:cNvPr id="6" name="Footer Placeholder 4">
            <a:extLst>
              <a:ext uri="{FF2B5EF4-FFF2-40B4-BE49-F238E27FC236}">
                <a16:creationId xmlns:a16="http://schemas.microsoft.com/office/drawing/2014/main" id="{AF3FD67B-7BB0-4E00-ABEC-32F0F0EE9841}"/>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7B3883D7-14FB-4B74-AED3-4A46E56EACAC}"/>
              </a:ext>
            </a:extLst>
          </p:cNvPr>
          <p:cNvSpPr>
            <a:spLocks noGrp="1"/>
          </p:cNvSpPr>
          <p:nvPr>
            <p:ph type="sldNum" sz="quarter" idx="12"/>
          </p:nvPr>
        </p:nvSpPr>
        <p:spPr/>
        <p:txBody>
          <a:bodyPr/>
          <a:lstStyle>
            <a:lvl1pPr>
              <a:defRPr/>
            </a:lvl1pPr>
          </a:lstStyle>
          <a:p>
            <a:pPr>
              <a:defRPr/>
            </a:pPr>
            <a:fld id="{CEA2200E-14BC-40FA-A9F8-2FA012FF3754}" type="slidenum">
              <a:rPr lang="en-GB" altLang="en-US"/>
              <a:pPr>
                <a:defRPr/>
              </a:pPr>
              <a:t>‹#›</a:t>
            </a:fld>
            <a:endParaRPr lang="en-GB" altLang="en-US"/>
          </a:p>
        </p:txBody>
      </p:sp>
    </p:spTree>
    <p:extLst>
      <p:ext uri="{BB962C8B-B14F-4D97-AF65-F5344CB8AC3E}">
        <p14:creationId xmlns:p14="http://schemas.microsoft.com/office/powerpoint/2010/main" val="2045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49AFBB57-153E-426C-89E3-CEBF167DC1A9}"/>
              </a:ext>
            </a:extLst>
          </p:cNvPr>
          <p:cNvSpPr>
            <a:spLocks noGrp="1"/>
          </p:cNvSpPr>
          <p:nvPr>
            <p:ph type="dt" sz="half" idx="10"/>
          </p:nvPr>
        </p:nvSpPr>
        <p:spPr/>
        <p:txBody>
          <a:bodyPr/>
          <a:lstStyle>
            <a:lvl1pPr>
              <a:defRPr/>
            </a:lvl1pPr>
          </a:lstStyle>
          <a:p>
            <a:pPr>
              <a:defRPr/>
            </a:pPr>
            <a:fld id="{CF8EC082-A72B-4A1A-AA5D-FEF3F720D3F8}" type="datetimeFigureOut">
              <a:rPr lang="en-GB"/>
              <a:pPr>
                <a:defRPr/>
              </a:pPr>
              <a:t>26/03/2024</a:t>
            </a:fld>
            <a:endParaRPr lang="en-GB" dirty="0"/>
          </a:p>
        </p:txBody>
      </p:sp>
      <p:sp>
        <p:nvSpPr>
          <p:cNvPr id="8" name="Footer Placeholder 4">
            <a:extLst>
              <a:ext uri="{FF2B5EF4-FFF2-40B4-BE49-F238E27FC236}">
                <a16:creationId xmlns:a16="http://schemas.microsoft.com/office/drawing/2014/main" id="{B5D55D19-61CD-4835-8467-40CDE7C48739}"/>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C2DCCCD3-876B-47BA-BA44-CEBDF0E9010C}"/>
              </a:ext>
            </a:extLst>
          </p:cNvPr>
          <p:cNvSpPr>
            <a:spLocks noGrp="1"/>
          </p:cNvSpPr>
          <p:nvPr>
            <p:ph type="sldNum" sz="quarter" idx="12"/>
          </p:nvPr>
        </p:nvSpPr>
        <p:spPr/>
        <p:txBody>
          <a:bodyPr/>
          <a:lstStyle>
            <a:lvl1pPr>
              <a:defRPr/>
            </a:lvl1pPr>
          </a:lstStyle>
          <a:p>
            <a:pPr>
              <a:defRPr/>
            </a:pPr>
            <a:fld id="{486D5348-B916-44E7-94AA-66B317C9EEA5}" type="slidenum">
              <a:rPr lang="en-GB" altLang="en-US"/>
              <a:pPr>
                <a:defRPr/>
              </a:pPr>
              <a:t>‹#›</a:t>
            </a:fld>
            <a:endParaRPr lang="en-GB" altLang="en-US"/>
          </a:p>
        </p:txBody>
      </p:sp>
    </p:spTree>
    <p:extLst>
      <p:ext uri="{BB962C8B-B14F-4D97-AF65-F5344CB8AC3E}">
        <p14:creationId xmlns:p14="http://schemas.microsoft.com/office/powerpoint/2010/main" val="2103018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16A3E8DA-4116-4B47-A258-DB85673EDD98}"/>
              </a:ext>
            </a:extLst>
          </p:cNvPr>
          <p:cNvSpPr>
            <a:spLocks noGrp="1"/>
          </p:cNvSpPr>
          <p:nvPr>
            <p:ph type="dt" sz="half" idx="10"/>
          </p:nvPr>
        </p:nvSpPr>
        <p:spPr/>
        <p:txBody>
          <a:bodyPr/>
          <a:lstStyle>
            <a:lvl1pPr>
              <a:defRPr/>
            </a:lvl1pPr>
          </a:lstStyle>
          <a:p>
            <a:pPr>
              <a:defRPr/>
            </a:pPr>
            <a:fld id="{5B87E2D3-3280-4C34-91E4-B18C5A1B7FEE}" type="datetimeFigureOut">
              <a:rPr lang="en-GB"/>
              <a:pPr>
                <a:defRPr/>
              </a:pPr>
              <a:t>26/03/2024</a:t>
            </a:fld>
            <a:endParaRPr lang="en-GB" dirty="0"/>
          </a:p>
        </p:txBody>
      </p:sp>
      <p:sp>
        <p:nvSpPr>
          <p:cNvPr id="4" name="Footer Placeholder 4">
            <a:extLst>
              <a:ext uri="{FF2B5EF4-FFF2-40B4-BE49-F238E27FC236}">
                <a16:creationId xmlns:a16="http://schemas.microsoft.com/office/drawing/2014/main" id="{18EAF107-EC74-41DB-980D-C138E0E3D16A}"/>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BAFD7923-08F0-4C4D-ACC6-83EA59304544}"/>
              </a:ext>
            </a:extLst>
          </p:cNvPr>
          <p:cNvSpPr>
            <a:spLocks noGrp="1"/>
          </p:cNvSpPr>
          <p:nvPr>
            <p:ph type="sldNum" sz="quarter" idx="12"/>
          </p:nvPr>
        </p:nvSpPr>
        <p:spPr/>
        <p:txBody>
          <a:bodyPr/>
          <a:lstStyle>
            <a:lvl1pPr>
              <a:defRPr/>
            </a:lvl1pPr>
          </a:lstStyle>
          <a:p>
            <a:pPr>
              <a:defRPr/>
            </a:pPr>
            <a:fld id="{E619B1C9-73A9-4C82-BE7D-AE465C6BEDEA}" type="slidenum">
              <a:rPr lang="en-GB" altLang="en-US"/>
              <a:pPr>
                <a:defRPr/>
              </a:pPr>
              <a:t>‹#›</a:t>
            </a:fld>
            <a:endParaRPr lang="en-GB" altLang="en-US"/>
          </a:p>
        </p:txBody>
      </p:sp>
    </p:spTree>
    <p:extLst>
      <p:ext uri="{BB962C8B-B14F-4D97-AF65-F5344CB8AC3E}">
        <p14:creationId xmlns:p14="http://schemas.microsoft.com/office/powerpoint/2010/main" val="961661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739082F-B7C6-4714-9227-3EBB0D4E46C2}"/>
              </a:ext>
            </a:extLst>
          </p:cNvPr>
          <p:cNvSpPr>
            <a:spLocks noGrp="1"/>
          </p:cNvSpPr>
          <p:nvPr>
            <p:ph type="dt" sz="half" idx="10"/>
          </p:nvPr>
        </p:nvSpPr>
        <p:spPr/>
        <p:txBody>
          <a:bodyPr/>
          <a:lstStyle>
            <a:lvl1pPr>
              <a:defRPr/>
            </a:lvl1pPr>
          </a:lstStyle>
          <a:p>
            <a:pPr>
              <a:defRPr/>
            </a:pPr>
            <a:fld id="{35C53BA7-6AA2-4D23-A70D-59605CBB52A2}" type="datetimeFigureOut">
              <a:rPr lang="en-GB"/>
              <a:pPr>
                <a:defRPr/>
              </a:pPr>
              <a:t>26/03/2024</a:t>
            </a:fld>
            <a:endParaRPr lang="en-GB" dirty="0"/>
          </a:p>
        </p:txBody>
      </p:sp>
      <p:sp>
        <p:nvSpPr>
          <p:cNvPr id="3" name="Footer Placeholder 4">
            <a:extLst>
              <a:ext uri="{FF2B5EF4-FFF2-40B4-BE49-F238E27FC236}">
                <a16:creationId xmlns:a16="http://schemas.microsoft.com/office/drawing/2014/main" id="{BEF8EC9D-E5ED-4991-9EC0-D38872E2300D}"/>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B5F8EEC1-8A89-41A4-934B-41F883F3C776}"/>
              </a:ext>
            </a:extLst>
          </p:cNvPr>
          <p:cNvSpPr>
            <a:spLocks noGrp="1"/>
          </p:cNvSpPr>
          <p:nvPr>
            <p:ph type="sldNum" sz="quarter" idx="12"/>
          </p:nvPr>
        </p:nvSpPr>
        <p:spPr/>
        <p:txBody>
          <a:bodyPr/>
          <a:lstStyle>
            <a:lvl1pPr>
              <a:defRPr/>
            </a:lvl1pPr>
          </a:lstStyle>
          <a:p>
            <a:pPr>
              <a:defRPr/>
            </a:pPr>
            <a:fld id="{6704D861-D131-430F-B624-DA351929C21D}" type="slidenum">
              <a:rPr lang="en-GB" altLang="en-US"/>
              <a:pPr>
                <a:defRPr/>
              </a:pPr>
              <a:t>‹#›</a:t>
            </a:fld>
            <a:endParaRPr lang="en-GB" altLang="en-US"/>
          </a:p>
        </p:txBody>
      </p:sp>
    </p:spTree>
    <p:extLst>
      <p:ext uri="{BB962C8B-B14F-4D97-AF65-F5344CB8AC3E}">
        <p14:creationId xmlns:p14="http://schemas.microsoft.com/office/powerpoint/2010/main" val="720545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EACA9EF-2B18-4985-8037-5F8882990F41}"/>
              </a:ext>
            </a:extLst>
          </p:cNvPr>
          <p:cNvSpPr>
            <a:spLocks noGrp="1"/>
          </p:cNvSpPr>
          <p:nvPr>
            <p:ph type="dt" sz="half" idx="10"/>
          </p:nvPr>
        </p:nvSpPr>
        <p:spPr/>
        <p:txBody>
          <a:bodyPr/>
          <a:lstStyle>
            <a:lvl1pPr>
              <a:defRPr/>
            </a:lvl1pPr>
          </a:lstStyle>
          <a:p>
            <a:pPr>
              <a:defRPr/>
            </a:pPr>
            <a:fld id="{AACB88F3-6613-4988-9A50-6505FE7423C6}" type="datetimeFigureOut">
              <a:rPr lang="en-GB"/>
              <a:pPr>
                <a:defRPr/>
              </a:pPr>
              <a:t>26/03/2024</a:t>
            </a:fld>
            <a:endParaRPr lang="en-GB" dirty="0"/>
          </a:p>
        </p:txBody>
      </p:sp>
      <p:sp>
        <p:nvSpPr>
          <p:cNvPr id="6" name="Footer Placeholder 4">
            <a:extLst>
              <a:ext uri="{FF2B5EF4-FFF2-40B4-BE49-F238E27FC236}">
                <a16:creationId xmlns:a16="http://schemas.microsoft.com/office/drawing/2014/main" id="{670092FD-FC8F-469B-854C-1527E708F82B}"/>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6918B54E-5E1F-4326-9CEE-811EFAE89EA3}"/>
              </a:ext>
            </a:extLst>
          </p:cNvPr>
          <p:cNvSpPr>
            <a:spLocks noGrp="1"/>
          </p:cNvSpPr>
          <p:nvPr>
            <p:ph type="sldNum" sz="quarter" idx="12"/>
          </p:nvPr>
        </p:nvSpPr>
        <p:spPr/>
        <p:txBody>
          <a:bodyPr/>
          <a:lstStyle>
            <a:lvl1pPr>
              <a:defRPr/>
            </a:lvl1pPr>
          </a:lstStyle>
          <a:p>
            <a:pPr>
              <a:defRPr/>
            </a:pPr>
            <a:fld id="{6F0250BD-E855-4869-957B-448F62245540}" type="slidenum">
              <a:rPr lang="en-GB" altLang="en-US"/>
              <a:pPr>
                <a:defRPr/>
              </a:pPr>
              <a:t>‹#›</a:t>
            </a:fld>
            <a:endParaRPr lang="en-GB" altLang="en-US"/>
          </a:p>
        </p:txBody>
      </p:sp>
    </p:spTree>
    <p:extLst>
      <p:ext uri="{BB962C8B-B14F-4D97-AF65-F5344CB8AC3E}">
        <p14:creationId xmlns:p14="http://schemas.microsoft.com/office/powerpoint/2010/main" val="761377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95EC9D9-0E93-4BC9-B65F-1A9C5E3F7358}"/>
              </a:ext>
            </a:extLst>
          </p:cNvPr>
          <p:cNvSpPr>
            <a:spLocks noGrp="1"/>
          </p:cNvSpPr>
          <p:nvPr>
            <p:ph type="dt" sz="half" idx="10"/>
          </p:nvPr>
        </p:nvSpPr>
        <p:spPr/>
        <p:txBody>
          <a:bodyPr/>
          <a:lstStyle>
            <a:lvl1pPr>
              <a:defRPr/>
            </a:lvl1pPr>
          </a:lstStyle>
          <a:p>
            <a:pPr>
              <a:defRPr/>
            </a:pPr>
            <a:fld id="{2748F2EE-70A0-4E97-9A6F-047222550E2C}" type="datetimeFigureOut">
              <a:rPr lang="en-GB"/>
              <a:pPr>
                <a:defRPr/>
              </a:pPr>
              <a:t>26/03/2024</a:t>
            </a:fld>
            <a:endParaRPr lang="en-GB" dirty="0"/>
          </a:p>
        </p:txBody>
      </p:sp>
      <p:sp>
        <p:nvSpPr>
          <p:cNvPr id="6" name="Footer Placeholder 4">
            <a:extLst>
              <a:ext uri="{FF2B5EF4-FFF2-40B4-BE49-F238E27FC236}">
                <a16:creationId xmlns:a16="http://schemas.microsoft.com/office/drawing/2014/main" id="{F698582C-F020-41D6-8F29-C91334883C70}"/>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659F9F3E-BDE7-4024-BDC1-6116F24DFD91}"/>
              </a:ext>
            </a:extLst>
          </p:cNvPr>
          <p:cNvSpPr>
            <a:spLocks noGrp="1"/>
          </p:cNvSpPr>
          <p:nvPr>
            <p:ph type="sldNum" sz="quarter" idx="12"/>
          </p:nvPr>
        </p:nvSpPr>
        <p:spPr/>
        <p:txBody>
          <a:bodyPr/>
          <a:lstStyle>
            <a:lvl1pPr>
              <a:defRPr/>
            </a:lvl1pPr>
          </a:lstStyle>
          <a:p>
            <a:pPr>
              <a:defRPr/>
            </a:pPr>
            <a:fld id="{5DF3D447-C42C-45F7-B6BD-10F1269A0E4A}" type="slidenum">
              <a:rPr lang="en-GB" altLang="en-US"/>
              <a:pPr>
                <a:defRPr/>
              </a:pPr>
              <a:t>‹#›</a:t>
            </a:fld>
            <a:endParaRPr lang="en-GB" altLang="en-US"/>
          </a:p>
        </p:txBody>
      </p:sp>
    </p:spTree>
    <p:extLst>
      <p:ext uri="{BB962C8B-B14F-4D97-AF65-F5344CB8AC3E}">
        <p14:creationId xmlns:p14="http://schemas.microsoft.com/office/powerpoint/2010/main" val="563287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AEFFF"/>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899D0AC-4837-4D30-8EF2-EA64ED1C95D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5B1F2043-06C6-4850-AB92-814E99A21C96}"/>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B7DD1949-22B1-4785-9950-7B208422737A}"/>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51314AA8-9E1F-4FE8-B3C1-138B5DF4DDD7}" type="datetimeFigureOut">
              <a:rPr lang="en-GB"/>
              <a:pPr>
                <a:defRPr/>
              </a:pPr>
              <a:t>26/03/2024</a:t>
            </a:fld>
            <a:endParaRPr lang="en-GB" dirty="0"/>
          </a:p>
        </p:txBody>
      </p:sp>
      <p:sp>
        <p:nvSpPr>
          <p:cNvPr id="5" name="Footer Placeholder 4">
            <a:extLst>
              <a:ext uri="{FF2B5EF4-FFF2-40B4-BE49-F238E27FC236}">
                <a16:creationId xmlns:a16="http://schemas.microsoft.com/office/drawing/2014/main" id="{540A3861-CC5A-4EC6-A179-BE1AC4B55A6B}"/>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GB"/>
          </a:p>
        </p:txBody>
      </p:sp>
      <p:sp>
        <p:nvSpPr>
          <p:cNvPr id="6" name="Slide Number Placeholder 5">
            <a:extLst>
              <a:ext uri="{FF2B5EF4-FFF2-40B4-BE49-F238E27FC236}">
                <a16:creationId xmlns:a16="http://schemas.microsoft.com/office/drawing/2014/main" id="{0F5ED194-4660-4166-8209-CBEBEA9A6193}"/>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D1B427CE-8753-4082-BB7A-B0541D1965C3}"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hyperlink" Target="mailto:examsofficer@hayes.bromley.sch.uk" TargetMode="External"/><Relationship Id="rId4" Type="http://schemas.openxmlformats.org/officeDocument/2006/relationships/image" Target="../media/image13.png"/><Relationship Id="rId9"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4.png"/><Relationship Id="rId18" Type="http://schemas.openxmlformats.org/officeDocument/2006/relationships/image" Target="../media/image25.svg"/><Relationship Id="rId3" Type="http://schemas.openxmlformats.org/officeDocument/2006/relationships/image" Target="../media/image19.png"/><Relationship Id="rId7" Type="http://schemas.openxmlformats.org/officeDocument/2006/relationships/image" Target="../media/image21.png"/><Relationship Id="rId12" Type="http://schemas.openxmlformats.org/officeDocument/2006/relationships/image" Target="../media/image19.svg"/><Relationship Id="rId17" Type="http://schemas.openxmlformats.org/officeDocument/2006/relationships/image" Target="../media/image26.png"/><Relationship Id="rId2" Type="http://schemas.openxmlformats.org/officeDocument/2006/relationships/notesSlide" Target="../notesSlides/notesSlide4.xml"/><Relationship Id="rId16"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23.png"/><Relationship Id="rId5" Type="http://schemas.openxmlformats.org/officeDocument/2006/relationships/image" Target="../media/image20.png"/><Relationship Id="rId15" Type="http://schemas.openxmlformats.org/officeDocument/2006/relationships/image" Target="../media/image25.png"/><Relationship Id="rId10" Type="http://schemas.openxmlformats.org/officeDocument/2006/relationships/image" Target="../media/image17.svg"/><Relationship Id="rId19" Type="http://schemas.openxmlformats.org/officeDocument/2006/relationships/image" Target="../media/image1.png"/><Relationship Id="rId4" Type="http://schemas.openxmlformats.org/officeDocument/2006/relationships/image" Target="../media/image11.svg"/><Relationship Id="rId9" Type="http://schemas.openxmlformats.org/officeDocument/2006/relationships/image" Target="../media/image22.png"/><Relationship Id="rId14" Type="http://schemas.openxmlformats.org/officeDocument/2006/relationships/image" Target="../media/image21.svg"/></Relationships>
</file>

<file path=ppt/slides/_rels/slide2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7.png"/><Relationship Id="rId7" Type="http://schemas.openxmlformats.org/officeDocument/2006/relationships/image" Target="../media/image30.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3.sv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6thadmissions@hayes.bromley.sch.uk"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5" descr="Hayes School Banner.png"/>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36512" y="0"/>
            <a:ext cx="9252520" cy="141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4"/>
          <p:cNvPicPr>
            <a:picLocks noChangeAspect="1"/>
          </p:cNvPicPr>
          <p:nvPr/>
        </p:nvPicPr>
        <p:blipFill>
          <a:blip r:embed="rId3"/>
          <a:stretch>
            <a:fillRect/>
          </a:stretch>
        </p:blipFill>
        <p:spPr>
          <a:xfrm>
            <a:off x="265244" y="1916832"/>
            <a:ext cx="8649008" cy="3320064"/>
          </a:xfrm>
          <a:prstGeom prst="rect">
            <a:avLst/>
          </a:prstGeom>
        </p:spPr>
      </p:pic>
      <p:sp>
        <p:nvSpPr>
          <p:cNvPr id="7" name="Rectangle 6"/>
          <p:cNvSpPr/>
          <p:nvPr/>
        </p:nvSpPr>
        <p:spPr>
          <a:xfrm>
            <a:off x="1632792" y="2132856"/>
            <a:ext cx="5913911" cy="99752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0" b="1" dirty="0">
                <a:solidFill>
                  <a:schemeClr val="bg1"/>
                </a:solidFill>
                <a:latin typeface="Bahnschrift Light Condensed" panose="020B0502040204020203" pitchFamily="34" charset="0"/>
              </a:rPr>
              <a:t>H S  11</a:t>
            </a:r>
          </a:p>
        </p:txBody>
      </p:sp>
      <p:sp>
        <p:nvSpPr>
          <p:cNvPr id="5" name="Title 1">
            <a:extLst>
              <a:ext uri="{FF2B5EF4-FFF2-40B4-BE49-F238E27FC236}">
                <a16:creationId xmlns:a16="http://schemas.microsoft.com/office/drawing/2014/main" id="{189DA1BB-4900-36C5-3B80-F82B7B9F5410}"/>
              </a:ext>
            </a:extLst>
          </p:cNvPr>
          <p:cNvSpPr txBox="1">
            <a:spLocks/>
          </p:cNvSpPr>
          <p:nvPr/>
        </p:nvSpPr>
        <p:spPr bwMode="auto">
          <a:xfrm>
            <a:off x="0" y="5589240"/>
            <a:ext cx="8461983" cy="863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sz="3000" b="1" u="sng" dirty="0"/>
              <a:t>Year 11</a:t>
            </a:r>
            <a:br>
              <a:rPr lang="en-GB" sz="3000" b="1" u="sng" dirty="0"/>
            </a:br>
            <a:r>
              <a:rPr lang="en-GB" sz="3000" b="1" u="sng" dirty="0"/>
              <a:t>Information Evening</a:t>
            </a:r>
            <a:br>
              <a:rPr lang="en-GB" sz="3000" b="1" u="sng" dirty="0"/>
            </a:br>
            <a:r>
              <a:rPr lang="en-GB" sz="3000" b="1" u="sng" dirty="0"/>
              <a:t> </a:t>
            </a:r>
            <a:r>
              <a:rPr lang="en-GB" sz="3000" b="1" u="sng" dirty="0" smtClean="0"/>
              <a:t>21</a:t>
            </a:r>
            <a:r>
              <a:rPr lang="en-GB" sz="3000" b="1" u="sng" baseline="30000" dirty="0" smtClean="0"/>
              <a:t>st</a:t>
            </a:r>
            <a:r>
              <a:rPr lang="en-GB" sz="3000" b="1" u="sng" dirty="0" smtClean="0"/>
              <a:t> </a:t>
            </a:r>
            <a:r>
              <a:rPr lang="en-GB" sz="3000" b="1" u="sng" dirty="0"/>
              <a:t>March </a:t>
            </a:r>
            <a:r>
              <a:rPr lang="en-GB" sz="3000" b="1" u="sng" dirty="0" smtClean="0"/>
              <a:t>2024</a:t>
            </a:r>
            <a:endParaRPr lang="en-GB" sz="3000" b="1" u="sng" dirty="0"/>
          </a:p>
        </p:txBody>
      </p:sp>
    </p:spTree>
    <p:extLst>
      <p:ext uri="{BB962C8B-B14F-4D97-AF65-F5344CB8AC3E}">
        <p14:creationId xmlns:p14="http://schemas.microsoft.com/office/powerpoint/2010/main" val="1839967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5" descr="Hayes School Banner.png"/>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36512" y="0"/>
            <a:ext cx="9252520" cy="141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Calendars of Events | KoreaTESOL">
            <a:extLst>
              <a:ext uri="{FF2B5EF4-FFF2-40B4-BE49-F238E27FC236}">
                <a16:creationId xmlns:a16="http://schemas.microsoft.com/office/drawing/2014/main" id="{224DC90F-AD8A-0534-7952-C425148F44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947" y="1916907"/>
            <a:ext cx="2710339" cy="408384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A16FA4E-2909-F3D3-FD5C-D52C45F1142C}"/>
              </a:ext>
            </a:extLst>
          </p:cNvPr>
          <p:cNvSpPr/>
          <p:nvPr/>
        </p:nvSpPr>
        <p:spPr>
          <a:xfrm>
            <a:off x="107503" y="1700808"/>
            <a:ext cx="6065443" cy="3139321"/>
          </a:xfrm>
          <a:prstGeom prst="rect">
            <a:avLst/>
          </a:prstGeom>
        </p:spPr>
        <p:txBody>
          <a:bodyPr wrap="square">
            <a:spAutoFit/>
          </a:bodyPr>
          <a:lstStyle/>
          <a:p>
            <a:pPr algn="ctr"/>
            <a:r>
              <a:rPr lang="en-GB" sz="3300" b="1" dirty="0"/>
              <a:t>Using the Mock Exams</a:t>
            </a:r>
          </a:p>
          <a:p>
            <a:pPr algn="ctr"/>
            <a:endParaRPr lang="en-GB" sz="3300" b="1" dirty="0"/>
          </a:p>
          <a:p>
            <a:pPr algn="ctr"/>
            <a:r>
              <a:rPr lang="en-GB" sz="3300" dirty="0"/>
              <a:t>Feedback capture </a:t>
            </a:r>
            <a:r>
              <a:rPr lang="en-GB" sz="3300" dirty="0" smtClean="0"/>
              <a:t>sheets</a:t>
            </a:r>
          </a:p>
          <a:p>
            <a:pPr algn="ctr"/>
            <a:endParaRPr lang="en-GB" sz="3300" dirty="0"/>
          </a:p>
          <a:p>
            <a:pPr algn="ctr"/>
            <a:r>
              <a:rPr lang="en-GB" sz="3300" dirty="0"/>
              <a:t>Grades </a:t>
            </a:r>
            <a:r>
              <a:rPr lang="en-GB" sz="3300" dirty="0" smtClean="0"/>
              <a:t>released</a:t>
            </a:r>
          </a:p>
          <a:p>
            <a:pPr algn="ctr"/>
            <a:r>
              <a:rPr lang="en-GB" sz="3300" dirty="0" smtClean="0"/>
              <a:t>W/C 25</a:t>
            </a:r>
            <a:r>
              <a:rPr lang="en-GB" sz="3300" baseline="30000" dirty="0" smtClean="0"/>
              <a:t>th</a:t>
            </a:r>
            <a:r>
              <a:rPr lang="en-GB" sz="3300" dirty="0" smtClean="0"/>
              <a:t> </a:t>
            </a:r>
            <a:r>
              <a:rPr lang="en-GB" sz="3300" dirty="0"/>
              <a:t>March</a:t>
            </a:r>
          </a:p>
        </p:txBody>
      </p:sp>
      <p:sp>
        <p:nvSpPr>
          <p:cNvPr id="5" name="Rectangle 4"/>
          <p:cNvSpPr/>
          <p:nvPr/>
        </p:nvSpPr>
        <p:spPr>
          <a:xfrm>
            <a:off x="1403648" y="764704"/>
            <a:ext cx="2332305" cy="369332"/>
          </a:xfrm>
          <a:prstGeom prst="rect">
            <a:avLst/>
          </a:prstGeom>
        </p:spPr>
        <p:txBody>
          <a:bodyPr wrap="none">
            <a:spAutoFit/>
          </a:bodyPr>
          <a:lstStyle/>
          <a:p>
            <a:pPr algn="ctr"/>
            <a:r>
              <a:rPr lang="en-GB" b="1" dirty="0"/>
              <a:t>Using the Mock Exams</a:t>
            </a:r>
          </a:p>
        </p:txBody>
      </p:sp>
    </p:spTree>
    <p:extLst>
      <p:ext uri="{BB962C8B-B14F-4D97-AF65-F5344CB8AC3E}">
        <p14:creationId xmlns:p14="http://schemas.microsoft.com/office/powerpoint/2010/main" val="36294266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5" descr="Hayes School Banner.png"/>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36512" y="0"/>
            <a:ext cx="9252520" cy="141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403648" y="764704"/>
            <a:ext cx="2332305" cy="369332"/>
          </a:xfrm>
          <a:prstGeom prst="rect">
            <a:avLst/>
          </a:prstGeom>
        </p:spPr>
        <p:txBody>
          <a:bodyPr wrap="none">
            <a:spAutoFit/>
          </a:bodyPr>
          <a:lstStyle/>
          <a:p>
            <a:pPr algn="ctr"/>
            <a:r>
              <a:rPr lang="en-GB" b="1" dirty="0"/>
              <a:t>Using the Mock Exams</a:t>
            </a:r>
          </a:p>
        </p:txBody>
      </p:sp>
      <p:graphicFrame>
        <p:nvGraphicFramePr>
          <p:cNvPr id="3" name="Table 2"/>
          <p:cNvGraphicFramePr>
            <a:graphicFrameLocks noGrp="1"/>
          </p:cNvGraphicFramePr>
          <p:nvPr>
            <p:extLst>
              <p:ext uri="{D42A27DB-BD31-4B8C-83A1-F6EECF244321}">
                <p14:modId xmlns:p14="http://schemas.microsoft.com/office/powerpoint/2010/main" val="3313122858"/>
              </p:ext>
            </p:extLst>
          </p:nvPr>
        </p:nvGraphicFramePr>
        <p:xfrm>
          <a:off x="107504" y="1484784"/>
          <a:ext cx="5904656" cy="5193255"/>
        </p:xfrm>
        <a:graphic>
          <a:graphicData uri="http://schemas.openxmlformats.org/drawingml/2006/table">
            <a:tbl>
              <a:tblPr firstRow="1" firstCol="1" bandRow="1">
                <a:tableStyleId>{5C22544A-7EE6-4342-B048-85BDC9FD1C3A}</a:tableStyleId>
              </a:tblPr>
              <a:tblGrid>
                <a:gridCol w="2952328">
                  <a:extLst>
                    <a:ext uri="{9D8B030D-6E8A-4147-A177-3AD203B41FA5}">
                      <a16:colId xmlns:a16="http://schemas.microsoft.com/office/drawing/2014/main" val="579133397"/>
                    </a:ext>
                  </a:extLst>
                </a:gridCol>
                <a:gridCol w="2952328">
                  <a:extLst>
                    <a:ext uri="{9D8B030D-6E8A-4147-A177-3AD203B41FA5}">
                      <a16:colId xmlns:a16="http://schemas.microsoft.com/office/drawing/2014/main" val="2789311503"/>
                    </a:ext>
                  </a:extLst>
                </a:gridCol>
              </a:tblGrid>
              <a:tr h="630070">
                <a:tc>
                  <a:txBody>
                    <a:bodyPr/>
                    <a:lstStyle/>
                    <a:p>
                      <a:pPr>
                        <a:lnSpc>
                          <a:spcPct val="107000"/>
                        </a:lnSpc>
                        <a:spcAft>
                          <a:spcPts val="0"/>
                        </a:spcAft>
                      </a:pPr>
                      <a:r>
                        <a:rPr lang="en-GB" sz="1600" dirty="0">
                          <a:effectLst/>
                        </a:rPr>
                        <a:t>The Knowledge or Exam Technique that I need to improve is….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400" dirty="0">
                          <a:effectLst/>
                        </a:rPr>
                        <a:t>How will I improve?</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67734003"/>
                  </a:ext>
                </a:extLst>
              </a:tr>
              <a:tr h="630070">
                <a:tc>
                  <a:txBody>
                    <a:bodyPr/>
                    <a:lstStyle/>
                    <a:p>
                      <a:pPr>
                        <a:lnSpc>
                          <a:spcPct val="107000"/>
                        </a:lnSpc>
                        <a:spcAft>
                          <a:spcPts val="0"/>
                        </a:spcAft>
                      </a:pPr>
                      <a:r>
                        <a:rPr lang="en-GB" sz="1100">
                          <a:effectLst/>
                        </a:rPr>
                        <a:t> </a:t>
                      </a:r>
                    </a:p>
                    <a:p>
                      <a:pPr>
                        <a:lnSpc>
                          <a:spcPct val="107000"/>
                        </a:lnSpc>
                        <a:spcAft>
                          <a:spcPts val="0"/>
                        </a:spcAft>
                      </a:pPr>
                      <a:r>
                        <a:rPr lang="en-GB" sz="1100">
                          <a:effectLst/>
                        </a:rPr>
                        <a:t> </a:t>
                      </a:r>
                    </a:p>
                    <a:p>
                      <a:pPr>
                        <a:lnSpc>
                          <a:spcPct val="107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59899652"/>
                  </a:ext>
                </a:extLst>
              </a:tr>
              <a:tr h="630070">
                <a:tc>
                  <a:txBody>
                    <a:bodyPr/>
                    <a:lstStyle/>
                    <a:p>
                      <a:pPr>
                        <a:lnSpc>
                          <a:spcPct val="107000"/>
                        </a:lnSpc>
                        <a:spcAft>
                          <a:spcPts val="0"/>
                        </a:spcAft>
                      </a:pPr>
                      <a:r>
                        <a:rPr lang="en-GB" sz="1100">
                          <a:effectLst/>
                        </a:rPr>
                        <a:t> </a:t>
                      </a:r>
                    </a:p>
                    <a:p>
                      <a:pPr>
                        <a:lnSpc>
                          <a:spcPct val="107000"/>
                        </a:lnSpc>
                        <a:spcAft>
                          <a:spcPts val="0"/>
                        </a:spcAft>
                      </a:pPr>
                      <a:r>
                        <a:rPr lang="en-GB" sz="1100">
                          <a:effectLst/>
                        </a:rPr>
                        <a:t> </a:t>
                      </a:r>
                    </a:p>
                    <a:p>
                      <a:pPr>
                        <a:lnSpc>
                          <a:spcPct val="107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65195217"/>
                  </a:ext>
                </a:extLst>
              </a:tr>
              <a:tr h="630070">
                <a:tc>
                  <a:txBody>
                    <a:bodyPr/>
                    <a:lstStyle/>
                    <a:p>
                      <a:pPr>
                        <a:lnSpc>
                          <a:spcPct val="107000"/>
                        </a:lnSpc>
                        <a:spcAft>
                          <a:spcPts val="0"/>
                        </a:spcAft>
                      </a:pPr>
                      <a:r>
                        <a:rPr lang="en-GB" sz="1100">
                          <a:effectLst/>
                        </a:rPr>
                        <a:t> </a:t>
                      </a:r>
                    </a:p>
                    <a:p>
                      <a:pPr>
                        <a:lnSpc>
                          <a:spcPct val="107000"/>
                        </a:lnSpc>
                        <a:spcAft>
                          <a:spcPts val="0"/>
                        </a:spcAft>
                      </a:pPr>
                      <a:r>
                        <a:rPr lang="en-GB" sz="1100">
                          <a:effectLst/>
                        </a:rPr>
                        <a:t> </a:t>
                      </a:r>
                    </a:p>
                    <a:p>
                      <a:pPr>
                        <a:lnSpc>
                          <a:spcPct val="107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90158821"/>
                  </a:ext>
                </a:extLst>
              </a:tr>
              <a:tr h="630070">
                <a:tc>
                  <a:txBody>
                    <a:bodyPr/>
                    <a:lstStyle/>
                    <a:p>
                      <a:pPr>
                        <a:lnSpc>
                          <a:spcPct val="107000"/>
                        </a:lnSpc>
                        <a:spcAft>
                          <a:spcPts val="0"/>
                        </a:spcAft>
                      </a:pPr>
                      <a:r>
                        <a:rPr lang="en-GB" sz="1100">
                          <a:effectLst/>
                        </a:rPr>
                        <a:t> </a:t>
                      </a:r>
                    </a:p>
                    <a:p>
                      <a:pPr>
                        <a:lnSpc>
                          <a:spcPct val="107000"/>
                        </a:lnSpc>
                        <a:spcAft>
                          <a:spcPts val="0"/>
                        </a:spcAft>
                      </a:pPr>
                      <a:r>
                        <a:rPr lang="en-GB" sz="1100">
                          <a:effectLst/>
                        </a:rPr>
                        <a:t> </a:t>
                      </a:r>
                    </a:p>
                    <a:p>
                      <a:pPr>
                        <a:lnSpc>
                          <a:spcPct val="107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02585507"/>
                  </a:ext>
                </a:extLst>
              </a:tr>
              <a:tr h="630070">
                <a:tc>
                  <a:txBody>
                    <a:bodyPr/>
                    <a:lstStyle/>
                    <a:p>
                      <a:pPr>
                        <a:lnSpc>
                          <a:spcPct val="107000"/>
                        </a:lnSpc>
                        <a:spcAft>
                          <a:spcPts val="0"/>
                        </a:spcAft>
                      </a:pPr>
                      <a:r>
                        <a:rPr lang="en-GB" sz="1100">
                          <a:effectLst/>
                        </a:rPr>
                        <a:t> </a:t>
                      </a:r>
                    </a:p>
                    <a:p>
                      <a:pPr>
                        <a:lnSpc>
                          <a:spcPct val="107000"/>
                        </a:lnSpc>
                        <a:spcAft>
                          <a:spcPts val="0"/>
                        </a:spcAft>
                      </a:pPr>
                      <a:r>
                        <a:rPr lang="en-GB" sz="1100">
                          <a:effectLst/>
                        </a:rPr>
                        <a:t> </a:t>
                      </a:r>
                    </a:p>
                    <a:p>
                      <a:pPr>
                        <a:lnSpc>
                          <a:spcPct val="107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00459221"/>
                  </a:ext>
                </a:extLst>
              </a:tr>
              <a:tr h="630070">
                <a:tc>
                  <a:txBody>
                    <a:bodyPr/>
                    <a:lstStyle/>
                    <a:p>
                      <a:pPr>
                        <a:lnSpc>
                          <a:spcPct val="107000"/>
                        </a:lnSpc>
                        <a:spcAft>
                          <a:spcPts val="0"/>
                        </a:spcAft>
                      </a:pPr>
                      <a:r>
                        <a:rPr lang="en-GB" sz="1100">
                          <a:effectLst/>
                        </a:rPr>
                        <a:t> </a:t>
                      </a:r>
                    </a:p>
                    <a:p>
                      <a:pPr>
                        <a:lnSpc>
                          <a:spcPct val="107000"/>
                        </a:lnSpc>
                        <a:spcAft>
                          <a:spcPts val="0"/>
                        </a:spcAft>
                      </a:pPr>
                      <a:r>
                        <a:rPr lang="en-GB" sz="1100">
                          <a:effectLst/>
                        </a:rPr>
                        <a:t> </a:t>
                      </a:r>
                    </a:p>
                    <a:p>
                      <a:pPr>
                        <a:lnSpc>
                          <a:spcPct val="107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29705962"/>
                  </a:ext>
                </a:extLst>
              </a:tr>
              <a:tr h="630070">
                <a:tc>
                  <a:txBody>
                    <a:bodyPr/>
                    <a:lstStyle/>
                    <a:p>
                      <a:pPr>
                        <a:lnSpc>
                          <a:spcPct val="107000"/>
                        </a:lnSpc>
                        <a:spcAft>
                          <a:spcPts val="0"/>
                        </a:spcAft>
                      </a:pPr>
                      <a:r>
                        <a:rPr lang="en-GB" sz="1100">
                          <a:effectLst/>
                        </a:rPr>
                        <a:t> </a:t>
                      </a:r>
                    </a:p>
                    <a:p>
                      <a:pPr>
                        <a:lnSpc>
                          <a:spcPct val="107000"/>
                        </a:lnSpc>
                        <a:spcAft>
                          <a:spcPts val="0"/>
                        </a:spcAft>
                      </a:pPr>
                      <a:r>
                        <a:rPr lang="en-GB" sz="1100">
                          <a:effectLst/>
                        </a:rPr>
                        <a:t> </a:t>
                      </a:r>
                    </a:p>
                    <a:p>
                      <a:pPr>
                        <a:lnSpc>
                          <a:spcPct val="107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96364497"/>
                  </a:ext>
                </a:extLst>
              </a:tr>
            </a:tbl>
          </a:graphicData>
        </a:graphic>
      </p:graphicFrame>
      <p:sp>
        <p:nvSpPr>
          <p:cNvPr id="7" name="Text Box 1"/>
          <p:cNvSpPr txBox="1"/>
          <p:nvPr/>
        </p:nvSpPr>
        <p:spPr>
          <a:xfrm>
            <a:off x="6142484" y="1484785"/>
            <a:ext cx="2894012" cy="216024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sz="2000" dirty="0">
                <a:effectLst/>
                <a:ea typeface="Calibri" panose="020F0502020204030204" pitchFamily="34" charset="0"/>
                <a:cs typeface="Times New Roman" panose="02020603050405020304" pitchFamily="18" charset="0"/>
              </a:rPr>
              <a:t>Where can I find support? (Clubs, study sessions, work with a study partner):</a:t>
            </a:r>
          </a:p>
          <a:p>
            <a:pPr>
              <a:lnSpc>
                <a:spcPct val="107000"/>
              </a:lnSpc>
              <a:spcAft>
                <a:spcPts val="800"/>
              </a:spcAft>
            </a:pPr>
            <a:r>
              <a:rPr lang="en-GB" sz="1100" dirty="0">
                <a:effectLst/>
                <a:ea typeface="Calibri" panose="020F0502020204030204" pitchFamily="34" charset="0"/>
                <a:cs typeface="Times New Roman" panose="02020603050405020304" pitchFamily="18" charset="0"/>
              </a:rPr>
              <a:t> </a:t>
            </a:r>
          </a:p>
        </p:txBody>
      </p:sp>
      <p:sp>
        <p:nvSpPr>
          <p:cNvPr id="8" name="Text Box 2"/>
          <p:cNvSpPr txBox="1"/>
          <p:nvPr/>
        </p:nvSpPr>
        <p:spPr>
          <a:xfrm>
            <a:off x="6142484" y="3861048"/>
            <a:ext cx="2894012" cy="2448272"/>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sz="3200" dirty="0">
                <a:effectLst/>
                <a:ea typeface="Calibri" panose="020F0502020204030204" pitchFamily="34" charset="0"/>
                <a:cs typeface="Times New Roman" panose="02020603050405020304" pitchFamily="18" charset="0"/>
              </a:rPr>
              <a:t>Notes</a:t>
            </a:r>
            <a:r>
              <a:rPr lang="en-GB" sz="1100" dirty="0">
                <a:effectLst/>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666142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5" descr="Hayes School Banner.png"/>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36512" y="0"/>
            <a:ext cx="9252520" cy="141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7E0A29D1-EFCC-1FF8-68E7-2CEF6898D2D3}"/>
              </a:ext>
            </a:extLst>
          </p:cNvPr>
          <p:cNvSpPr>
            <a:spLocks noGrp="1"/>
          </p:cNvSpPr>
          <p:nvPr>
            <p:ph type="ctrTitle"/>
          </p:nvPr>
        </p:nvSpPr>
        <p:spPr>
          <a:xfrm>
            <a:off x="611560" y="1229497"/>
            <a:ext cx="7772400" cy="722511"/>
          </a:xfrm>
        </p:spPr>
        <p:txBody>
          <a:bodyPr/>
          <a:lstStyle/>
          <a:p>
            <a:r>
              <a:rPr lang="en-GB" dirty="0"/>
              <a:t>EASTER SCHOOL</a:t>
            </a:r>
          </a:p>
        </p:txBody>
      </p:sp>
      <p:sp>
        <p:nvSpPr>
          <p:cNvPr id="2" name="TextBox 2">
            <a:extLst>
              <a:ext uri="{FF2B5EF4-FFF2-40B4-BE49-F238E27FC236}">
                <a16:creationId xmlns:a16="http://schemas.microsoft.com/office/drawing/2014/main" id="{045D0223-744D-2290-892C-DB6787D38211}"/>
              </a:ext>
            </a:extLst>
          </p:cNvPr>
          <p:cNvSpPr txBox="1">
            <a:spLocks noChangeArrowheads="1"/>
          </p:cNvSpPr>
          <p:nvPr/>
        </p:nvSpPr>
        <p:spPr bwMode="auto">
          <a:xfrm>
            <a:off x="321296" y="1844824"/>
            <a:ext cx="8352928"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GB" altLang="en-US" sz="2000" dirty="0">
                <a:latin typeface="Calibri"/>
                <a:cs typeface="Arial"/>
              </a:rPr>
              <a:t>We </a:t>
            </a:r>
            <a:r>
              <a:rPr lang="en-GB" altLang="en-US" sz="2000" dirty="0" smtClean="0">
                <a:latin typeface="Calibri"/>
                <a:cs typeface="Arial"/>
              </a:rPr>
              <a:t>are running Easter </a:t>
            </a:r>
            <a:r>
              <a:rPr lang="en-GB" altLang="en-US" sz="2000" dirty="0">
                <a:latin typeface="Calibri"/>
                <a:cs typeface="Arial"/>
              </a:rPr>
              <a:t>revision sessions for some subjects </a:t>
            </a:r>
            <a:r>
              <a:rPr lang="en-GB" altLang="en-US" sz="2000" dirty="0" smtClean="0">
                <a:latin typeface="Calibri"/>
                <a:cs typeface="Arial"/>
              </a:rPr>
              <a:t>on Wednesday and Thursday of </a:t>
            </a:r>
            <a:r>
              <a:rPr lang="en-GB" altLang="en-US" sz="2000" dirty="0">
                <a:latin typeface="Calibri"/>
                <a:cs typeface="Arial"/>
              </a:rPr>
              <a:t>the </a:t>
            </a:r>
            <a:r>
              <a:rPr lang="en-GB" altLang="en-US" sz="2000" b="1" dirty="0">
                <a:latin typeface="Calibri"/>
                <a:cs typeface="Arial"/>
              </a:rPr>
              <a:t>2</a:t>
            </a:r>
            <a:r>
              <a:rPr lang="en-GB" altLang="en-US" sz="2000" b="1" baseline="30000" dirty="0">
                <a:latin typeface="Calibri"/>
                <a:cs typeface="Arial"/>
              </a:rPr>
              <a:t>nd</a:t>
            </a:r>
            <a:r>
              <a:rPr lang="en-GB" altLang="en-US" sz="2000" b="1" dirty="0">
                <a:latin typeface="Calibri"/>
                <a:cs typeface="Arial"/>
              </a:rPr>
              <a:t>  week of the Easter break. </a:t>
            </a:r>
            <a:endParaRPr lang="en-GB" altLang="en-US" sz="2000" b="1" dirty="0" smtClean="0">
              <a:latin typeface="Calibri"/>
              <a:cs typeface="Arial"/>
            </a:endParaRPr>
          </a:p>
          <a:p>
            <a:pPr>
              <a:spcBef>
                <a:spcPct val="0"/>
              </a:spcBef>
              <a:buNone/>
            </a:pPr>
            <a:endParaRPr lang="en-GB" altLang="en-US" sz="2000" dirty="0"/>
          </a:p>
          <a:p>
            <a:pPr>
              <a:spcBef>
                <a:spcPct val="0"/>
              </a:spcBef>
              <a:buNone/>
            </a:pPr>
            <a:r>
              <a:rPr lang="en-GB" altLang="en-US" sz="2000" dirty="0">
                <a:latin typeface="Calibri"/>
                <a:cs typeface="Arial"/>
              </a:rPr>
              <a:t>Most sessions are targeted at specific groups of students and departments </a:t>
            </a:r>
            <a:r>
              <a:rPr lang="en-GB" altLang="en-US" sz="2000" dirty="0" smtClean="0">
                <a:latin typeface="Calibri"/>
                <a:cs typeface="Arial"/>
              </a:rPr>
              <a:t>may make </a:t>
            </a:r>
            <a:r>
              <a:rPr lang="en-GB" altLang="en-US" sz="2000" dirty="0">
                <a:latin typeface="Calibri"/>
                <a:cs typeface="Arial"/>
              </a:rPr>
              <a:t>contact with individuals to invite them to the sessions. In addition, there will also be a study hub available to students who wish come and study in a </a:t>
            </a:r>
            <a:r>
              <a:rPr lang="en-GB" altLang="en-US" sz="2000" dirty="0" smtClean="0">
                <a:latin typeface="Calibri"/>
                <a:cs typeface="Arial"/>
              </a:rPr>
              <a:t>purposeful </a:t>
            </a:r>
            <a:r>
              <a:rPr lang="en-GB" altLang="en-US" sz="2000" dirty="0">
                <a:latin typeface="Calibri"/>
                <a:cs typeface="Arial"/>
              </a:rPr>
              <a:t>environment with friends</a:t>
            </a:r>
            <a:endParaRPr lang="en-GB" altLang="en-US" sz="2000" dirty="0"/>
          </a:p>
          <a:p>
            <a:pPr>
              <a:spcBef>
                <a:spcPct val="0"/>
              </a:spcBef>
              <a:buFontTx/>
              <a:buNone/>
            </a:pPr>
            <a:endParaRPr lang="en-GB" altLang="en-US" sz="2000" dirty="0"/>
          </a:p>
          <a:p>
            <a:pPr>
              <a:spcBef>
                <a:spcPct val="0"/>
              </a:spcBef>
              <a:buFontTx/>
              <a:buNone/>
            </a:pPr>
            <a:r>
              <a:rPr lang="en-GB" altLang="en-US" sz="2000" dirty="0"/>
              <a:t>Please contact the Head of Department for more details</a:t>
            </a:r>
          </a:p>
          <a:p>
            <a:pPr>
              <a:spcBef>
                <a:spcPct val="0"/>
              </a:spcBef>
              <a:buFontTx/>
              <a:buNone/>
            </a:pPr>
            <a:endParaRPr lang="en-GB" altLang="en-US" sz="2000" dirty="0"/>
          </a:p>
          <a:p>
            <a:pPr>
              <a:spcBef>
                <a:spcPct val="0"/>
              </a:spcBef>
              <a:buFontTx/>
              <a:buNone/>
            </a:pPr>
            <a:r>
              <a:rPr lang="en-GB" altLang="en-US" sz="2000" dirty="0" smtClean="0"/>
              <a:t>Details </a:t>
            </a:r>
            <a:r>
              <a:rPr lang="en-GB" altLang="en-US" sz="2000" dirty="0"/>
              <a:t>on how to </a:t>
            </a:r>
            <a:r>
              <a:rPr lang="en-GB" altLang="en-US" sz="2000" dirty="0" smtClean="0"/>
              <a:t>sign up to </a:t>
            </a:r>
            <a:r>
              <a:rPr lang="en-GB" altLang="en-US" sz="2000" dirty="0"/>
              <a:t>these sessions will be sent shortly.</a:t>
            </a:r>
          </a:p>
        </p:txBody>
      </p:sp>
      <p:sp>
        <p:nvSpPr>
          <p:cNvPr id="4" name="Rectangle 3"/>
          <p:cNvSpPr/>
          <p:nvPr/>
        </p:nvSpPr>
        <p:spPr>
          <a:xfrm>
            <a:off x="1475656" y="793191"/>
            <a:ext cx="1709827" cy="369332"/>
          </a:xfrm>
          <a:prstGeom prst="rect">
            <a:avLst/>
          </a:prstGeom>
        </p:spPr>
        <p:txBody>
          <a:bodyPr wrap="none">
            <a:spAutoFit/>
          </a:bodyPr>
          <a:lstStyle/>
          <a:p>
            <a:r>
              <a:rPr lang="en-GB" dirty="0"/>
              <a:t>EASTER SCHOOL</a:t>
            </a:r>
          </a:p>
        </p:txBody>
      </p:sp>
    </p:spTree>
    <p:extLst>
      <p:ext uri="{BB962C8B-B14F-4D97-AF65-F5344CB8AC3E}">
        <p14:creationId xmlns:p14="http://schemas.microsoft.com/office/powerpoint/2010/main" val="40485359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5" descr="Hayes School Banner.png"/>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36512" y="0"/>
            <a:ext cx="9252520" cy="141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475656" y="793191"/>
            <a:ext cx="1709827" cy="369332"/>
          </a:xfrm>
          <a:prstGeom prst="rect">
            <a:avLst/>
          </a:prstGeom>
        </p:spPr>
        <p:txBody>
          <a:bodyPr wrap="none">
            <a:spAutoFit/>
          </a:bodyPr>
          <a:lstStyle/>
          <a:p>
            <a:r>
              <a:rPr lang="en-GB" dirty="0"/>
              <a:t>EASTER SCHOOL</a:t>
            </a:r>
          </a:p>
        </p:txBody>
      </p:sp>
      <p:graphicFrame>
        <p:nvGraphicFramePr>
          <p:cNvPr id="6" name="Table 5"/>
          <p:cNvGraphicFramePr>
            <a:graphicFrameLocks noGrp="1"/>
          </p:cNvGraphicFramePr>
          <p:nvPr>
            <p:extLst>
              <p:ext uri="{D42A27DB-BD31-4B8C-83A1-F6EECF244321}">
                <p14:modId xmlns:p14="http://schemas.microsoft.com/office/powerpoint/2010/main" val="1713240535"/>
              </p:ext>
            </p:extLst>
          </p:nvPr>
        </p:nvGraphicFramePr>
        <p:xfrm>
          <a:off x="0" y="1413549"/>
          <a:ext cx="9036496" cy="5327815"/>
        </p:xfrm>
        <a:graphic>
          <a:graphicData uri="http://schemas.openxmlformats.org/drawingml/2006/table">
            <a:tbl>
              <a:tblPr>
                <a:tableStyleId>{5C22544A-7EE6-4342-B048-85BDC9FD1C3A}</a:tableStyleId>
              </a:tblPr>
              <a:tblGrid>
                <a:gridCol w="1221217">
                  <a:extLst>
                    <a:ext uri="{9D8B030D-6E8A-4147-A177-3AD203B41FA5}">
                      <a16:colId xmlns:a16="http://schemas.microsoft.com/office/drawing/2014/main" val="3027845111"/>
                    </a:ext>
                  </a:extLst>
                </a:gridCol>
                <a:gridCol w="1761754">
                  <a:extLst>
                    <a:ext uri="{9D8B030D-6E8A-4147-A177-3AD203B41FA5}">
                      <a16:colId xmlns:a16="http://schemas.microsoft.com/office/drawing/2014/main" val="3489332321"/>
                    </a:ext>
                  </a:extLst>
                </a:gridCol>
                <a:gridCol w="1193688">
                  <a:extLst>
                    <a:ext uri="{9D8B030D-6E8A-4147-A177-3AD203B41FA5}">
                      <a16:colId xmlns:a16="http://schemas.microsoft.com/office/drawing/2014/main" val="4014701226"/>
                    </a:ext>
                  </a:extLst>
                </a:gridCol>
                <a:gridCol w="1961953">
                  <a:extLst>
                    <a:ext uri="{9D8B030D-6E8A-4147-A177-3AD203B41FA5}">
                      <a16:colId xmlns:a16="http://schemas.microsoft.com/office/drawing/2014/main" val="160919958"/>
                    </a:ext>
                  </a:extLst>
                </a:gridCol>
                <a:gridCol w="1644136">
                  <a:extLst>
                    <a:ext uri="{9D8B030D-6E8A-4147-A177-3AD203B41FA5}">
                      <a16:colId xmlns:a16="http://schemas.microsoft.com/office/drawing/2014/main" val="3131780802"/>
                    </a:ext>
                  </a:extLst>
                </a:gridCol>
                <a:gridCol w="1253748">
                  <a:extLst>
                    <a:ext uri="{9D8B030D-6E8A-4147-A177-3AD203B41FA5}">
                      <a16:colId xmlns:a16="http://schemas.microsoft.com/office/drawing/2014/main" val="4060612322"/>
                    </a:ext>
                  </a:extLst>
                </a:gridCol>
              </a:tblGrid>
              <a:tr h="457795">
                <a:tc>
                  <a:txBody>
                    <a:bodyPr/>
                    <a:lstStyle/>
                    <a:p>
                      <a:pPr algn="ctr" fontAlgn="b"/>
                      <a:r>
                        <a:rPr lang="en-GB" sz="1200" u="none" strike="noStrike">
                          <a:effectLst/>
                        </a:rPr>
                        <a:t>DATE OF PROVISION</a:t>
                      </a:r>
                      <a:endParaRPr lang="en-GB" sz="1200" b="1" i="0" u="none" strike="noStrike">
                        <a:solidFill>
                          <a:srgbClr val="000000"/>
                        </a:solidFill>
                        <a:effectLst/>
                        <a:latin typeface="Aptos Narrow"/>
                      </a:endParaRPr>
                    </a:p>
                  </a:txBody>
                  <a:tcPr marL="5213" marR="5213" marT="5213" marB="0" anchor="b"/>
                </a:tc>
                <a:tc>
                  <a:txBody>
                    <a:bodyPr/>
                    <a:lstStyle/>
                    <a:p>
                      <a:pPr algn="ctr" fontAlgn="b"/>
                      <a:r>
                        <a:rPr lang="en-GB" sz="1200" u="none" strike="noStrike" dirty="0">
                          <a:effectLst/>
                        </a:rPr>
                        <a:t>SUBJECT</a:t>
                      </a:r>
                      <a:endParaRPr lang="en-GB" sz="1200" b="1" i="0" u="none" strike="noStrike" dirty="0">
                        <a:solidFill>
                          <a:srgbClr val="000000"/>
                        </a:solidFill>
                        <a:effectLst/>
                        <a:latin typeface="Aptos Narrow"/>
                      </a:endParaRPr>
                    </a:p>
                  </a:txBody>
                  <a:tcPr marL="5213" marR="5213" marT="5213" marB="0" anchor="b"/>
                </a:tc>
                <a:tc>
                  <a:txBody>
                    <a:bodyPr/>
                    <a:lstStyle/>
                    <a:p>
                      <a:pPr algn="ctr" fontAlgn="b"/>
                      <a:r>
                        <a:rPr lang="en-GB" sz="1200" u="none" strike="noStrike">
                          <a:effectLst/>
                        </a:rPr>
                        <a:t>LEVEL OF STUDY</a:t>
                      </a:r>
                      <a:endParaRPr lang="en-GB" sz="1200" b="1" i="0" u="none" strike="noStrike">
                        <a:solidFill>
                          <a:srgbClr val="000000"/>
                        </a:solidFill>
                        <a:effectLst/>
                        <a:latin typeface="Aptos Narrow"/>
                      </a:endParaRPr>
                    </a:p>
                  </a:txBody>
                  <a:tcPr marL="5213" marR="5213" marT="5213" marB="0" anchor="b"/>
                </a:tc>
                <a:tc>
                  <a:txBody>
                    <a:bodyPr/>
                    <a:lstStyle/>
                    <a:p>
                      <a:pPr algn="ctr" fontAlgn="b"/>
                      <a:r>
                        <a:rPr lang="en-GB" sz="1200" u="none" strike="noStrike">
                          <a:effectLst/>
                        </a:rPr>
                        <a:t>WHICH STUDENTS SHOULD COME TO THIS SESSION?</a:t>
                      </a:r>
                      <a:endParaRPr lang="en-GB" sz="1200" b="1" i="0" u="none" strike="noStrike">
                        <a:solidFill>
                          <a:srgbClr val="000000"/>
                        </a:solidFill>
                        <a:effectLst/>
                        <a:latin typeface="Aptos Narrow"/>
                      </a:endParaRPr>
                    </a:p>
                  </a:txBody>
                  <a:tcPr marL="5213" marR="5213" marT="5213" marB="0" anchor="b"/>
                </a:tc>
                <a:tc>
                  <a:txBody>
                    <a:bodyPr/>
                    <a:lstStyle/>
                    <a:p>
                      <a:pPr algn="ctr" fontAlgn="b"/>
                      <a:r>
                        <a:rPr lang="en-GB" sz="1200" u="none" strike="noStrike">
                          <a:effectLst/>
                        </a:rPr>
                        <a:t>TOPIC / AIM OF THE SESSION</a:t>
                      </a:r>
                      <a:endParaRPr lang="en-GB" sz="1200" b="1" i="0" u="none" strike="noStrike">
                        <a:solidFill>
                          <a:srgbClr val="000000"/>
                        </a:solidFill>
                        <a:effectLst/>
                        <a:latin typeface="Aptos Narrow"/>
                      </a:endParaRPr>
                    </a:p>
                  </a:txBody>
                  <a:tcPr marL="5213" marR="5213" marT="5213" marB="0" anchor="b"/>
                </a:tc>
                <a:tc>
                  <a:txBody>
                    <a:bodyPr/>
                    <a:lstStyle/>
                    <a:p>
                      <a:pPr algn="ctr" fontAlgn="b"/>
                      <a:r>
                        <a:rPr lang="en-GB" sz="1200" u="none" strike="noStrike">
                          <a:effectLst/>
                        </a:rPr>
                        <a:t>SESSION TIME</a:t>
                      </a:r>
                      <a:endParaRPr lang="en-GB" sz="1200" b="1" i="0" u="none" strike="noStrike">
                        <a:solidFill>
                          <a:srgbClr val="000000"/>
                        </a:solidFill>
                        <a:effectLst/>
                        <a:latin typeface="Aptos Narrow"/>
                      </a:endParaRPr>
                    </a:p>
                  </a:txBody>
                  <a:tcPr marL="5213" marR="5213" marT="5213" marB="0" anchor="b"/>
                </a:tc>
                <a:extLst>
                  <a:ext uri="{0D108BD9-81ED-4DB2-BD59-A6C34878D82A}">
                    <a16:rowId xmlns:a16="http://schemas.microsoft.com/office/drawing/2014/main" val="1406463459"/>
                  </a:ext>
                </a:extLst>
              </a:tr>
              <a:tr h="457795">
                <a:tc>
                  <a:txBody>
                    <a:bodyPr/>
                    <a:lstStyle/>
                    <a:p>
                      <a:pPr algn="ctr" fontAlgn="b"/>
                      <a:r>
                        <a:rPr lang="en-GB" sz="1200" u="none" strike="noStrike">
                          <a:effectLst/>
                        </a:rPr>
                        <a:t>Wednesday 10th April;</a:t>
                      </a:r>
                      <a:endParaRPr lang="en-GB" sz="1200" b="0" i="0" u="none" strike="noStrike">
                        <a:solidFill>
                          <a:srgbClr val="000000"/>
                        </a:solidFill>
                        <a:effectLst/>
                        <a:latin typeface="Aptos Narrow"/>
                      </a:endParaRPr>
                    </a:p>
                  </a:txBody>
                  <a:tcPr marL="5213" marR="5213" marT="5213" marB="0" anchor="b">
                    <a:solidFill>
                      <a:srgbClr val="FFFF00"/>
                    </a:solidFill>
                  </a:tcPr>
                </a:tc>
                <a:tc>
                  <a:txBody>
                    <a:bodyPr/>
                    <a:lstStyle/>
                    <a:p>
                      <a:pPr algn="ctr" fontAlgn="b"/>
                      <a:r>
                        <a:rPr lang="en-GB" sz="1200" u="none" strike="noStrike">
                          <a:effectLst/>
                        </a:rPr>
                        <a:t>STUDY HUB</a:t>
                      </a:r>
                      <a:endParaRPr lang="en-GB" sz="1200" b="0" i="0" u="none" strike="noStrike">
                        <a:solidFill>
                          <a:srgbClr val="000000"/>
                        </a:solidFill>
                        <a:effectLst/>
                        <a:latin typeface="Aptos Narrow"/>
                      </a:endParaRPr>
                    </a:p>
                  </a:txBody>
                  <a:tcPr marL="5213" marR="5213" marT="5213" marB="0" anchor="b">
                    <a:solidFill>
                      <a:srgbClr val="FFFF00"/>
                    </a:solidFill>
                  </a:tcPr>
                </a:tc>
                <a:tc>
                  <a:txBody>
                    <a:bodyPr/>
                    <a:lstStyle/>
                    <a:p>
                      <a:pPr algn="ctr" fontAlgn="b"/>
                      <a:r>
                        <a:rPr lang="en-GB" sz="1200" u="none" strike="noStrike">
                          <a:effectLst/>
                        </a:rPr>
                        <a:t>GCSE &amp; A-LEVEL</a:t>
                      </a:r>
                      <a:endParaRPr lang="en-GB" sz="1200" b="0" i="0" u="none" strike="noStrike">
                        <a:solidFill>
                          <a:srgbClr val="000000"/>
                        </a:solidFill>
                        <a:effectLst/>
                        <a:latin typeface="Aptos Narrow"/>
                      </a:endParaRPr>
                    </a:p>
                  </a:txBody>
                  <a:tcPr marL="5213" marR="5213" marT="5213" marB="0" anchor="b">
                    <a:solidFill>
                      <a:srgbClr val="FFFF00"/>
                    </a:solidFill>
                  </a:tcPr>
                </a:tc>
                <a:tc>
                  <a:txBody>
                    <a:bodyPr/>
                    <a:lstStyle/>
                    <a:p>
                      <a:pPr algn="ctr" fontAlgn="b"/>
                      <a:r>
                        <a:rPr lang="en-GB" sz="1200" u="none" strike="noStrike">
                          <a:effectLst/>
                        </a:rPr>
                        <a:t>All Year 11s and Year 13s</a:t>
                      </a:r>
                      <a:endParaRPr lang="en-GB" sz="1200" b="0" i="0" u="none" strike="noStrike">
                        <a:solidFill>
                          <a:srgbClr val="000000"/>
                        </a:solidFill>
                        <a:effectLst/>
                        <a:latin typeface="Aptos Narrow"/>
                      </a:endParaRPr>
                    </a:p>
                  </a:txBody>
                  <a:tcPr marL="5213" marR="5213" marT="5213" marB="0" anchor="b">
                    <a:solidFill>
                      <a:srgbClr val="FFFF00"/>
                    </a:solidFill>
                  </a:tcPr>
                </a:tc>
                <a:tc>
                  <a:txBody>
                    <a:bodyPr/>
                    <a:lstStyle/>
                    <a:p>
                      <a:pPr algn="ctr" fontAlgn="b"/>
                      <a:r>
                        <a:rPr lang="en-GB" sz="1200" u="none" strike="noStrike">
                          <a:effectLst/>
                        </a:rPr>
                        <a:t>Private Revision</a:t>
                      </a:r>
                      <a:endParaRPr lang="en-GB" sz="1200" b="0" i="0" u="none" strike="noStrike">
                        <a:solidFill>
                          <a:srgbClr val="000000"/>
                        </a:solidFill>
                        <a:effectLst/>
                        <a:latin typeface="Aptos Narrow"/>
                      </a:endParaRPr>
                    </a:p>
                  </a:txBody>
                  <a:tcPr marL="5213" marR="5213" marT="5213" marB="0" anchor="b">
                    <a:solidFill>
                      <a:srgbClr val="FFFF00"/>
                    </a:solidFill>
                  </a:tcPr>
                </a:tc>
                <a:tc>
                  <a:txBody>
                    <a:bodyPr/>
                    <a:lstStyle/>
                    <a:p>
                      <a:pPr algn="ctr" fontAlgn="b"/>
                      <a:r>
                        <a:rPr lang="en-GB" sz="1200" u="none" strike="noStrike">
                          <a:effectLst/>
                        </a:rPr>
                        <a:t>9am - 2pm</a:t>
                      </a:r>
                      <a:endParaRPr lang="en-GB" sz="1200" b="0" i="0" u="none" strike="noStrike">
                        <a:solidFill>
                          <a:srgbClr val="000000"/>
                        </a:solidFill>
                        <a:effectLst/>
                        <a:latin typeface="Aptos Narrow"/>
                      </a:endParaRPr>
                    </a:p>
                  </a:txBody>
                  <a:tcPr marL="5213" marR="5213" marT="5213" marB="0" anchor="b">
                    <a:solidFill>
                      <a:srgbClr val="FFFF00"/>
                    </a:solidFill>
                  </a:tcPr>
                </a:tc>
                <a:extLst>
                  <a:ext uri="{0D108BD9-81ED-4DB2-BD59-A6C34878D82A}">
                    <a16:rowId xmlns:a16="http://schemas.microsoft.com/office/drawing/2014/main" val="419983034"/>
                  </a:ext>
                </a:extLst>
              </a:tr>
              <a:tr h="603830">
                <a:tc>
                  <a:txBody>
                    <a:bodyPr/>
                    <a:lstStyle/>
                    <a:p>
                      <a:pPr algn="ctr" fontAlgn="b"/>
                      <a:r>
                        <a:rPr lang="en-GB" sz="1200" u="none" strike="noStrike">
                          <a:effectLst/>
                        </a:rPr>
                        <a:t>Wednesday 10th April;</a:t>
                      </a:r>
                      <a:endParaRPr lang="en-GB" sz="1200" b="0" i="0" u="none" strike="noStrike">
                        <a:solidFill>
                          <a:srgbClr val="000000"/>
                        </a:solidFill>
                        <a:effectLst/>
                        <a:latin typeface="Aptos Narrow"/>
                      </a:endParaRPr>
                    </a:p>
                  </a:txBody>
                  <a:tcPr marL="5213" marR="5213" marT="5213" marB="0" anchor="b">
                    <a:solidFill>
                      <a:srgbClr val="FFFF00"/>
                    </a:solidFill>
                  </a:tcPr>
                </a:tc>
                <a:tc>
                  <a:txBody>
                    <a:bodyPr/>
                    <a:lstStyle/>
                    <a:p>
                      <a:pPr algn="ctr" fontAlgn="b"/>
                      <a:r>
                        <a:rPr lang="en-GB" sz="1200" u="none" strike="noStrike">
                          <a:effectLst/>
                        </a:rPr>
                        <a:t>Geography</a:t>
                      </a:r>
                      <a:endParaRPr lang="en-GB" sz="1200" b="0" i="0" u="none" strike="noStrike">
                        <a:solidFill>
                          <a:srgbClr val="000000"/>
                        </a:solidFill>
                        <a:effectLst/>
                        <a:latin typeface="Aptos Narrow"/>
                      </a:endParaRPr>
                    </a:p>
                  </a:txBody>
                  <a:tcPr marL="5213" marR="5213" marT="5213" marB="0" anchor="b">
                    <a:solidFill>
                      <a:srgbClr val="FFFF00"/>
                    </a:solidFill>
                  </a:tcPr>
                </a:tc>
                <a:tc>
                  <a:txBody>
                    <a:bodyPr/>
                    <a:lstStyle/>
                    <a:p>
                      <a:pPr algn="ctr" fontAlgn="b"/>
                      <a:r>
                        <a:rPr lang="en-GB" sz="1200" u="none" strike="noStrike">
                          <a:effectLst/>
                        </a:rPr>
                        <a:t>GCSE</a:t>
                      </a:r>
                      <a:endParaRPr lang="en-GB" sz="1200" b="0" i="0" u="none" strike="noStrike">
                        <a:solidFill>
                          <a:srgbClr val="000000"/>
                        </a:solidFill>
                        <a:effectLst/>
                        <a:latin typeface="Aptos Narrow"/>
                      </a:endParaRPr>
                    </a:p>
                  </a:txBody>
                  <a:tcPr marL="5213" marR="5213" marT="5213" marB="0" anchor="b">
                    <a:solidFill>
                      <a:srgbClr val="FFFF00"/>
                    </a:solidFill>
                  </a:tcPr>
                </a:tc>
                <a:tc>
                  <a:txBody>
                    <a:bodyPr/>
                    <a:lstStyle/>
                    <a:p>
                      <a:pPr algn="ctr" fontAlgn="b"/>
                      <a:r>
                        <a:rPr lang="en-GB" sz="1200" u="none" strike="noStrike">
                          <a:effectLst/>
                        </a:rPr>
                        <a:t>Year 11 students looking for grade 5 upwards</a:t>
                      </a:r>
                      <a:endParaRPr lang="en-GB" sz="1200" b="0" i="0" u="none" strike="noStrike">
                        <a:solidFill>
                          <a:srgbClr val="000000"/>
                        </a:solidFill>
                        <a:effectLst/>
                        <a:latin typeface="Aptos Narrow"/>
                      </a:endParaRPr>
                    </a:p>
                  </a:txBody>
                  <a:tcPr marL="5213" marR="5213" marT="5213" marB="0" anchor="b">
                    <a:solidFill>
                      <a:srgbClr val="FFFF00"/>
                    </a:solidFill>
                  </a:tcPr>
                </a:tc>
                <a:tc>
                  <a:txBody>
                    <a:bodyPr/>
                    <a:lstStyle/>
                    <a:p>
                      <a:pPr algn="ctr" fontAlgn="b"/>
                      <a:r>
                        <a:rPr lang="en-GB" sz="1200" u="none" strike="noStrike">
                          <a:effectLst/>
                        </a:rPr>
                        <a:t>To enable Year 11s to achieve grade 6 or better</a:t>
                      </a:r>
                      <a:endParaRPr lang="en-GB" sz="1200" b="0" i="0" u="none" strike="noStrike">
                        <a:solidFill>
                          <a:srgbClr val="000000"/>
                        </a:solidFill>
                        <a:effectLst/>
                        <a:latin typeface="Aptos Narrow"/>
                      </a:endParaRPr>
                    </a:p>
                  </a:txBody>
                  <a:tcPr marL="5213" marR="5213" marT="5213" marB="0" anchor="b">
                    <a:solidFill>
                      <a:srgbClr val="FFFF00"/>
                    </a:solidFill>
                  </a:tcPr>
                </a:tc>
                <a:tc>
                  <a:txBody>
                    <a:bodyPr/>
                    <a:lstStyle/>
                    <a:p>
                      <a:pPr algn="ctr" fontAlgn="b"/>
                      <a:r>
                        <a:rPr lang="en-GB" sz="1200" u="none" strike="noStrike">
                          <a:effectLst/>
                        </a:rPr>
                        <a:t>9am - 11am</a:t>
                      </a:r>
                      <a:endParaRPr lang="en-GB" sz="1200" b="0" i="0" u="none" strike="noStrike">
                        <a:solidFill>
                          <a:srgbClr val="000000"/>
                        </a:solidFill>
                        <a:effectLst/>
                        <a:latin typeface="Aptos Narrow"/>
                      </a:endParaRPr>
                    </a:p>
                  </a:txBody>
                  <a:tcPr marL="5213" marR="5213" marT="5213" marB="0" anchor="b">
                    <a:solidFill>
                      <a:srgbClr val="FFFF00"/>
                    </a:solidFill>
                  </a:tcPr>
                </a:tc>
                <a:extLst>
                  <a:ext uri="{0D108BD9-81ED-4DB2-BD59-A6C34878D82A}">
                    <a16:rowId xmlns:a16="http://schemas.microsoft.com/office/drawing/2014/main" val="2343490038"/>
                  </a:ext>
                </a:extLst>
              </a:tr>
              <a:tr h="457795">
                <a:tc>
                  <a:txBody>
                    <a:bodyPr/>
                    <a:lstStyle/>
                    <a:p>
                      <a:pPr algn="ctr" fontAlgn="b"/>
                      <a:r>
                        <a:rPr lang="en-GB" sz="1200" u="none" strike="noStrike">
                          <a:effectLst/>
                        </a:rPr>
                        <a:t>Wednesday 10th April;</a:t>
                      </a:r>
                      <a:endParaRPr lang="en-GB" sz="1200" b="0" i="0" u="none" strike="noStrike">
                        <a:solidFill>
                          <a:srgbClr val="000000"/>
                        </a:solidFill>
                        <a:effectLst/>
                        <a:latin typeface="Aptos Narrow"/>
                      </a:endParaRPr>
                    </a:p>
                  </a:txBody>
                  <a:tcPr marL="5213" marR="5213" marT="5213" marB="0" anchor="b">
                    <a:solidFill>
                      <a:srgbClr val="FFFF00"/>
                    </a:solidFill>
                  </a:tcPr>
                </a:tc>
                <a:tc>
                  <a:txBody>
                    <a:bodyPr/>
                    <a:lstStyle/>
                    <a:p>
                      <a:pPr algn="ctr" fontAlgn="b"/>
                      <a:r>
                        <a:rPr lang="en-GB" sz="1200" u="none" strike="noStrike">
                          <a:effectLst/>
                        </a:rPr>
                        <a:t>Chemistry - Combined</a:t>
                      </a:r>
                      <a:endParaRPr lang="en-GB" sz="1200" b="0" i="0" u="none" strike="noStrike">
                        <a:solidFill>
                          <a:srgbClr val="000000"/>
                        </a:solidFill>
                        <a:effectLst/>
                        <a:latin typeface="Aptos Narrow"/>
                      </a:endParaRPr>
                    </a:p>
                  </a:txBody>
                  <a:tcPr marL="5213" marR="5213" marT="5213" marB="0" anchor="b">
                    <a:solidFill>
                      <a:srgbClr val="FFFF00"/>
                    </a:solidFill>
                  </a:tcPr>
                </a:tc>
                <a:tc>
                  <a:txBody>
                    <a:bodyPr/>
                    <a:lstStyle/>
                    <a:p>
                      <a:pPr algn="ctr" fontAlgn="b"/>
                      <a:r>
                        <a:rPr lang="en-GB" sz="1200" u="none" strike="noStrike">
                          <a:effectLst/>
                        </a:rPr>
                        <a:t>GCSE</a:t>
                      </a:r>
                      <a:endParaRPr lang="en-GB" sz="1200" b="0" i="0" u="none" strike="noStrike">
                        <a:solidFill>
                          <a:srgbClr val="000000"/>
                        </a:solidFill>
                        <a:effectLst/>
                        <a:latin typeface="Aptos Narrow"/>
                      </a:endParaRPr>
                    </a:p>
                  </a:txBody>
                  <a:tcPr marL="5213" marR="5213" marT="5213" marB="0" anchor="b">
                    <a:solidFill>
                      <a:srgbClr val="FFFF00"/>
                    </a:solidFill>
                  </a:tcPr>
                </a:tc>
                <a:tc>
                  <a:txBody>
                    <a:bodyPr/>
                    <a:lstStyle/>
                    <a:p>
                      <a:pPr algn="ctr" fontAlgn="b"/>
                      <a:r>
                        <a:rPr lang="en-GB" sz="1200" u="none" strike="noStrike">
                          <a:effectLst/>
                        </a:rPr>
                        <a:t>Year 11 Combined Science Chemists</a:t>
                      </a:r>
                      <a:endParaRPr lang="en-GB" sz="1200" b="0" i="0" u="none" strike="noStrike">
                        <a:solidFill>
                          <a:srgbClr val="000000"/>
                        </a:solidFill>
                        <a:effectLst/>
                        <a:latin typeface="Aptos Narrow"/>
                      </a:endParaRPr>
                    </a:p>
                  </a:txBody>
                  <a:tcPr marL="5213" marR="5213" marT="5213" marB="0" anchor="b">
                    <a:solidFill>
                      <a:srgbClr val="FFFF00"/>
                    </a:solidFill>
                  </a:tcPr>
                </a:tc>
                <a:tc>
                  <a:txBody>
                    <a:bodyPr/>
                    <a:lstStyle/>
                    <a:p>
                      <a:pPr algn="ctr" fontAlgn="b"/>
                      <a:r>
                        <a:rPr lang="en-GB" sz="1200" u="none" strike="noStrike">
                          <a:effectLst/>
                        </a:rPr>
                        <a:t>Exam technique: Securing a grade 55</a:t>
                      </a:r>
                      <a:endParaRPr lang="en-GB" sz="1200" b="0" i="0" u="none" strike="noStrike">
                        <a:solidFill>
                          <a:srgbClr val="000000"/>
                        </a:solidFill>
                        <a:effectLst/>
                        <a:latin typeface="Aptos Narrow"/>
                      </a:endParaRPr>
                    </a:p>
                  </a:txBody>
                  <a:tcPr marL="5213" marR="5213" marT="5213" marB="0" anchor="b">
                    <a:solidFill>
                      <a:srgbClr val="FFFF00"/>
                    </a:solidFill>
                  </a:tcPr>
                </a:tc>
                <a:tc>
                  <a:txBody>
                    <a:bodyPr/>
                    <a:lstStyle/>
                    <a:p>
                      <a:pPr algn="ctr" fontAlgn="b"/>
                      <a:r>
                        <a:rPr lang="en-GB" sz="1200" u="none" strike="noStrike">
                          <a:effectLst/>
                        </a:rPr>
                        <a:t>10am - 12pm</a:t>
                      </a:r>
                      <a:endParaRPr lang="en-GB" sz="1200" b="0" i="0" u="none" strike="noStrike">
                        <a:solidFill>
                          <a:srgbClr val="000000"/>
                        </a:solidFill>
                        <a:effectLst/>
                        <a:latin typeface="Aptos Narrow"/>
                      </a:endParaRPr>
                    </a:p>
                  </a:txBody>
                  <a:tcPr marL="5213" marR="5213" marT="5213" marB="0" anchor="b">
                    <a:solidFill>
                      <a:srgbClr val="FFFF00"/>
                    </a:solidFill>
                  </a:tcPr>
                </a:tc>
                <a:extLst>
                  <a:ext uri="{0D108BD9-81ED-4DB2-BD59-A6C34878D82A}">
                    <a16:rowId xmlns:a16="http://schemas.microsoft.com/office/drawing/2014/main" val="2916566499"/>
                  </a:ext>
                </a:extLst>
              </a:tr>
              <a:tr h="457795">
                <a:tc>
                  <a:txBody>
                    <a:bodyPr/>
                    <a:lstStyle/>
                    <a:p>
                      <a:pPr algn="ctr" fontAlgn="b"/>
                      <a:r>
                        <a:rPr lang="en-GB" sz="1200" u="none" strike="noStrike">
                          <a:effectLst/>
                        </a:rPr>
                        <a:t>Wednesday 10th April;</a:t>
                      </a:r>
                      <a:endParaRPr lang="en-GB" sz="1200" b="0" i="0" u="none" strike="noStrike">
                        <a:solidFill>
                          <a:srgbClr val="000000"/>
                        </a:solidFill>
                        <a:effectLst/>
                        <a:latin typeface="Aptos Narrow"/>
                      </a:endParaRPr>
                    </a:p>
                  </a:txBody>
                  <a:tcPr marL="5213" marR="5213" marT="5213" marB="0" anchor="b">
                    <a:solidFill>
                      <a:srgbClr val="FFFF00"/>
                    </a:solidFill>
                  </a:tcPr>
                </a:tc>
                <a:tc>
                  <a:txBody>
                    <a:bodyPr/>
                    <a:lstStyle/>
                    <a:p>
                      <a:pPr algn="ctr" fontAlgn="b"/>
                      <a:r>
                        <a:rPr lang="en-GB" sz="1200" u="none" strike="noStrike">
                          <a:effectLst/>
                        </a:rPr>
                        <a:t>Sociology</a:t>
                      </a:r>
                      <a:endParaRPr lang="en-GB" sz="1200" b="0" i="0" u="none" strike="noStrike">
                        <a:solidFill>
                          <a:srgbClr val="000000"/>
                        </a:solidFill>
                        <a:effectLst/>
                        <a:latin typeface="Aptos Narrow"/>
                      </a:endParaRPr>
                    </a:p>
                  </a:txBody>
                  <a:tcPr marL="5213" marR="5213" marT="5213" marB="0" anchor="b">
                    <a:solidFill>
                      <a:srgbClr val="FFFF00"/>
                    </a:solidFill>
                  </a:tcPr>
                </a:tc>
                <a:tc>
                  <a:txBody>
                    <a:bodyPr/>
                    <a:lstStyle/>
                    <a:p>
                      <a:pPr algn="ctr" fontAlgn="b"/>
                      <a:r>
                        <a:rPr lang="en-GB" sz="1200" u="none" strike="noStrike">
                          <a:effectLst/>
                        </a:rPr>
                        <a:t>GCSE</a:t>
                      </a:r>
                      <a:endParaRPr lang="en-GB" sz="1200" b="0" i="0" u="none" strike="noStrike">
                        <a:solidFill>
                          <a:srgbClr val="000000"/>
                        </a:solidFill>
                        <a:effectLst/>
                        <a:latin typeface="Aptos Narrow"/>
                      </a:endParaRPr>
                    </a:p>
                  </a:txBody>
                  <a:tcPr marL="5213" marR="5213" marT="5213" marB="0" anchor="b">
                    <a:solidFill>
                      <a:srgbClr val="FFFF00"/>
                    </a:solidFill>
                  </a:tcPr>
                </a:tc>
                <a:tc>
                  <a:txBody>
                    <a:bodyPr/>
                    <a:lstStyle/>
                    <a:p>
                      <a:pPr algn="ctr" fontAlgn="b"/>
                      <a:r>
                        <a:rPr lang="en-GB" sz="1200" u="none" strike="noStrike">
                          <a:effectLst/>
                        </a:rPr>
                        <a:t>Year 11s looking to secure 7 to 9 grades</a:t>
                      </a:r>
                      <a:endParaRPr lang="en-GB" sz="1200" b="0" i="0" u="none" strike="noStrike">
                        <a:solidFill>
                          <a:srgbClr val="000000"/>
                        </a:solidFill>
                        <a:effectLst/>
                        <a:latin typeface="Aptos Narrow"/>
                      </a:endParaRPr>
                    </a:p>
                  </a:txBody>
                  <a:tcPr marL="5213" marR="5213" marT="5213" marB="0" anchor="b">
                    <a:solidFill>
                      <a:srgbClr val="FFFF00"/>
                    </a:solidFill>
                  </a:tcPr>
                </a:tc>
                <a:tc>
                  <a:txBody>
                    <a:bodyPr/>
                    <a:lstStyle/>
                    <a:p>
                      <a:pPr algn="ctr" fontAlgn="b"/>
                      <a:r>
                        <a:rPr lang="en-GB" sz="1200" u="none" strike="noStrike">
                          <a:effectLst/>
                        </a:rPr>
                        <a:t>12 mark essay 'discuss' questions.</a:t>
                      </a:r>
                      <a:endParaRPr lang="en-GB" sz="1200" b="0" i="0" u="none" strike="noStrike">
                        <a:solidFill>
                          <a:srgbClr val="000000"/>
                        </a:solidFill>
                        <a:effectLst/>
                        <a:latin typeface="Aptos Narrow"/>
                      </a:endParaRPr>
                    </a:p>
                  </a:txBody>
                  <a:tcPr marL="5213" marR="5213" marT="5213" marB="0" anchor="b">
                    <a:solidFill>
                      <a:srgbClr val="FFFF00"/>
                    </a:solidFill>
                  </a:tcPr>
                </a:tc>
                <a:tc>
                  <a:txBody>
                    <a:bodyPr/>
                    <a:lstStyle/>
                    <a:p>
                      <a:pPr algn="ctr" fontAlgn="b"/>
                      <a:r>
                        <a:rPr lang="en-GB" sz="1200" u="none" strike="noStrike">
                          <a:effectLst/>
                        </a:rPr>
                        <a:t>10am - 12pm</a:t>
                      </a:r>
                      <a:endParaRPr lang="en-GB" sz="1200" b="0" i="0" u="none" strike="noStrike">
                        <a:solidFill>
                          <a:srgbClr val="000000"/>
                        </a:solidFill>
                        <a:effectLst/>
                        <a:latin typeface="Aptos Narrow"/>
                      </a:endParaRPr>
                    </a:p>
                  </a:txBody>
                  <a:tcPr marL="5213" marR="5213" marT="5213" marB="0" anchor="b">
                    <a:solidFill>
                      <a:srgbClr val="FFFF00"/>
                    </a:solidFill>
                  </a:tcPr>
                </a:tc>
                <a:extLst>
                  <a:ext uri="{0D108BD9-81ED-4DB2-BD59-A6C34878D82A}">
                    <a16:rowId xmlns:a16="http://schemas.microsoft.com/office/drawing/2014/main" val="1987769017"/>
                  </a:ext>
                </a:extLst>
              </a:tr>
              <a:tr h="603830">
                <a:tc>
                  <a:txBody>
                    <a:bodyPr/>
                    <a:lstStyle/>
                    <a:p>
                      <a:pPr algn="ctr" fontAlgn="b"/>
                      <a:r>
                        <a:rPr lang="en-GB" sz="1200" u="none" strike="noStrike">
                          <a:effectLst/>
                        </a:rPr>
                        <a:t>Wednesday 10th April;</a:t>
                      </a:r>
                      <a:endParaRPr lang="en-GB" sz="1200" b="0" i="0" u="none" strike="noStrike">
                        <a:solidFill>
                          <a:srgbClr val="000000"/>
                        </a:solidFill>
                        <a:effectLst/>
                        <a:latin typeface="Aptos Narrow"/>
                      </a:endParaRPr>
                    </a:p>
                  </a:txBody>
                  <a:tcPr marL="5213" marR="5213" marT="5213" marB="0" anchor="b">
                    <a:solidFill>
                      <a:srgbClr val="FFFF00"/>
                    </a:solidFill>
                  </a:tcPr>
                </a:tc>
                <a:tc>
                  <a:txBody>
                    <a:bodyPr/>
                    <a:lstStyle/>
                    <a:p>
                      <a:pPr algn="ctr" fontAlgn="b"/>
                      <a:r>
                        <a:rPr lang="en-GB" sz="1200" u="none" strike="noStrike">
                          <a:effectLst/>
                        </a:rPr>
                        <a:t>D&amp;T</a:t>
                      </a:r>
                      <a:endParaRPr lang="en-GB" sz="1200" b="0" i="0" u="none" strike="noStrike">
                        <a:solidFill>
                          <a:srgbClr val="000000"/>
                        </a:solidFill>
                        <a:effectLst/>
                        <a:latin typeface="Aptos Narrow"/>
                      </a:endParaRPr>
                    </a:p>
                  </a:txBody>
                  <a:tcPr marL="5213" marR="5213" marT="5213" marB="0" anchor="b">
                    <a:solidFill>
                      <a:srgbClr val="FFFF00"/>
                    </a:solidFill>
                  </a:tcPr>
                </a:tc>
                <a:tc>
                  <a:txBody>
                    <a:bodyPr/>
                    <a:lstStyle/>
                    <a:p>
                      <a:pPr algn="ctr" fontAlgn="b"/>
                      <a:r>
                        <a:rPr lang="en-GB" sz="1200" u="none" strike="noStrike">
                          <a:effectLst/>
                        </a:rPr>
                        <a:t>GCSE</a:t>
                      </a:r>
                      <a:endParaRPr lang="en-GB" sz="1200" b="0" i="0" u="none" strike="noStrike">
                        <a:solidFill>
                          <a:srgbClr val="000000"/>
                        </a:solidFill>
                        <a:effectLst/>
                        <a:latin typeface="Aptos Narrow"/>
                      </a:endParaRPr>
                    </a:p>
                  </a:txBody>
                  <a:tcPr marL="5213" marR="5213" marT="5213" marB="0" anchor="b">
                    <a:solidFill>
                      <a:srgbClr val="FFFF00"/>
                    </a:solidFill>
                  </a:tcPr>
                </a:tc>
                <a:tc>
                  <a:txBody>
                    <a:bodyPr/>
                    <a:lstStyle/>
                    <a:p>
                      <a:pPr algn="ctr" fontAlgn="b"/>
                      <a:r>
                        <a:rPr lang="en-GB" sz="1200" u="none" strike="noStrike" dirty="0">
                          <a:effectLst/>
                        </a:rPr>
                        <a:t>Those behind on their NEA who risk missing target grade.</a:t>
                      </a:r>
                      <a:endParaRPr lang="en-GB" sz="1200" b="0" i="0" u="none" strike="noStrike" dirty="0">
                        <a:solidFill>
                          <a:srgbClr val="000000"/>
                        </a:solidFill>
                        <a:effectLst/>
                        <a:latin typeface="Aptos Narrow"/>
                      </a:endParaRPr>
                    </a:p>
                  </a:txBody>
                  <a:tcPr marL="5213" marR="5213" marT="5213" marB="0" anchor="b">
                    <a:solidFill>
                      <a:srgbClr val="FFFF00"/>
                    </a:solidFill>
                  </a:tcPr>
                </a:tc>
                <a:tc>
                  <a:txBody>
                    <a:bodyPr/>
                    <a:lstStyle/>
                    <a:p>
                      <a:pPr algn="ctr" fontAlgn="b"/>
                      <a:endParaRPr lang="en-GB" sz="1200" b="0" i="0" u="none" strike="noStrike" dirty="0">
                        <a:solidFill>
                          <a:srgbClr val="000000"/>
                        </a:solidFill>
                        <a:effectLst/>
                        <a:latin typeface="Aptos Narrow"/>
                      </a:endParaRPr>
                    </a:p>
                  </a:txBody>
                  <a:tcPr marL="5213" marR="5213" marT="5213" marB="0" anchor="b">
                    <a:solidFill>
                      <a:srgbClr val="FFFF00"/>
                    </a:solidFill>
                  </a:tcPr>
                </a:tc>
                <a:tc>
                  <a:txBody>
                    <a:bodyPr/>
                    <a:lstStyle/>
                    <a:p>
                      <a:pPr algn="ctr" fontAlgn="b"/>
                      <a:r>
                        <a:rPr lang="en-GB" sz="1200" u="none" strike="noStrike">
                          <a:effectLst/>
                        </a:rPr>
                        <a:t>10am - 2pm</a:t>
                      </a:r>
                      <a:endParaRPr lang="en-GB" sz="1200" b="0" i="0" u="none" strike="noStrike">
                        <a:solidFill>
                          <a:srgbClr val="000000"/>
                        </a:solidFill>
                        <a:effectLst/>
                        <a:latin typeface="Aptos Narrow"/>
                      </a:endParaRPr>
                    </a:p>
                  </a:txBody>
                  <a:tcPr marL="5213" marR="5213" marT="5213" marB="0" anchor="b">
                    <a:solidFill>
                      <a:srgbClr val="FFFF00"/>
                    </a:solidFill>
                  </a:tcPr>
                </a:tc>
                <a:extLst>
                  <a:ext uri="{0D108BD9-81ED-4DB2-BD59-A6C34878D82A}">
                    <a16:rowId xmlns:a16="http://schemas.microsoft.com/office/drawing/2014/main" val="1694857855"/>
                  </a:ext>
                </a:extLst>
              </a:tr>
              <a:tr h="457795">
                <a:tc>
                  <a:txBody>
                    <a:bodyPr/>
                    <a:lstStyle/>
                    <a:p>
                      <a:pPr algn="ctr" fontAlgn="b"/>
                      <a:r>
                        <a:rPr lang="en-GB" sz="1200" u="none" strike="noStrike">
                          <a:effectLst/>
                        </a:rPr>
                        <a:t>Wednesday 10th April;</a:t>
                      </a:r>
                      <a:endParaRPr lang="en-GB" sz="1200" b="0" i="0" u="none" strike="noStrike">
                        <a:solidFill>
                          <a:srgbClr val="000000"/>
                        </a:solidFill>
                        <a:effectLst/>
                        <a:latin typeface="Aptos Narrow"/>
                      </a:endParaRPr>
                    </a:p>
                  </a:txBody>
                  <a:tcPr marL="5213" marR="5213" marT="5213" marB="0" anchor="b">
                    <a:solidFill>
                      <a:srgbClr val="FFFF00"/>
                    </a:solidFill>
                  </a:tcPr>
                </a:tc>
                <a:tc>
                  <a:txBody>
                    <a:bodyPr/>
                    <a:lstStyle/>
                    <a:p>
                      <a:pPr algn="ctr" fontAlgn="b"/>
                      <a:r>
                        <a:rPr lang="en-GB" sz="1200" u="none" strike="noStrike">
                          <a:effectLst/>
                        </a:rPr>
                        <a:t>Chemistry - Separate</a:t>
                      </a:r>
                      <a:endParaRPr lang="en-GB" sz="1200" b="0" i="0" u="none" strike="noStrike">
                        <a:solidFill>
                          <a:srgbClr val="000000"/>
                        </a:solidFill>
                        <a:effectLst/>
                        <a:latin typeface="Aptos Narrow"/>
                      </a:endParaRPr>
                    </a:p>
                  </a:txBody>
                  <a:tcPr marL="5213" marR="5213" marT="5213" marB="0" anchor="b">
                    <a:solidFill>
                      <a:srgbClr val="FFFF00"/>
                    </a:solidFill>
                  </a:tcPr>
                </a:tc>
                <a:tc>
                  <a:txBody>
                    <a:bodyPr/>
                    <a:lstStyle/>
                    <a:p>
                      <a:pPr algn="ctr" fontAlgn="b"/>
                      <a:r>
                        <a:rPr lang="en-GB" sz="1200" u="none" strike="noStrike">
                          <a:effectLst/>
                        </a:rPr>
                        <a:t>GCSE</a:t>
                      </a:r>
                      <a:endParaRPr lang="en-GB" sz="1200" b="0" i="0" u="none" strike="noStrike">
                        <a:solidFill>
                          <a:srgbClr val="000000"/>
                        </a:solidFill>
                        <a:effectLst/>
                        <a:latin typeface="Aptos Narrow"/>
                      </a:endParaRPr>
                    </a:p>
                  </a:txBody>
                  <a:tcPr marL="5213" marR="5213" marT="5213" marB="0" anchor="b">
                    <a:solidFill>
                      <a:srgbClr val="FFFF00"/>
                    </a:solidFill>
                  </a:tcPr>
                </a:tc>
                <a:tc>
                  <a:txBody>
                    <a:bodyPr/>
                    <a:lstStyle/>
                    <a:p>
                      <a:pPr algn="ctr" fontAlgn="b"/>
                      <a:r>
                        <a:rPr lang="en-GB" sz="1200" u="none" strike="noStrike">
                          <a:effectLst/>
                        </a:rPr>
                        <a:t>Year 11 Separate Chemists</a:t>
                      </a:r>
                      <a:endParaRPr lang="en-GB" sz="1200" b="0" i="0" u="none" strike="noStrike">
                        <a:solidFill>
                          <a:srgbClr val="000000"/>
                        </a:solidFill>
                        <a:effectLst/>
                        <a:latin typeface="Aptos Narrow"/>
                      </a:endParaRPr>
                    </a:p>
                  </a:txBody>
                  <a:tcPr marL="5213" marR="5213" marT="5213" marB="0" anchor="b">
                    <a:solidFill>
                      <a:srgbClr val="FFFF00"/>
                    </a:solidFill>
                  </a:tcPr>
                </a:tc>
                <a:tc>
                  <a:txBody>
                    <a:bodyPr/>
                    <a:lstStyle/>
                    <a:p>
                      <a:pPr algn="ctr" fontAlgn="b"/>
                      <a:r>
                        <a:rPr lang="en-GB" sz="1200" u="none" strike="noStrike">
                          <a:effectLst/>
                        </a:rPr>
                        <a:t>Exam Technique</a:t>
                      </a:r>
                      <a:endParaRPr lang="en-GB" sz="1200" b="0" i="0" u="none" strike="noStrike">
                        <a:solidFill>
                          <a:srgbClr val="000000"/>
                        </a:solidFill>
                        <a:effectLst/>
                        <a:latin typeface="Aptos Narrow"/>
                      </a:endParaRPr>
                    </a:p>
                  </a:txBody>
                  <a:tcPr marL="5213" marR="5213" marT="5213" marB="0" anchor="b">
                    <a:solidFill>
                      <a:srgbClr val="FFFF00"/>
                    </a:solidFill>
                  </a:tcPr>
                </a:tc>
                <a:tc>
                  <a:txBody>
                    <a:bodyPr/>
                    <a:lstStyle/>
                    <a:p>
                      <a:pPr algn="ctr" fontAlgn="b"/>
                      <a:r>
                        <a:rPr lang="en-GB" sz="1200" u="none" strike="noStrike">
                          <a:effectLst/>
                        </a:rPr>
                        <a:t>10am - 12pm</a:t>
                      </a:r>
                      <a:endParaRPr lang="en-GB" sz="1200" b="0" i="0" u="none" strike="noStrike">
                        <a:solidFill>
                          <a:srgbClr val="000000"/>
                        </a:solidFill>
                        <a:effectLst/>
                        <a:latin typeface="Aptos Narrow"/>
                      </a:endParaRPr>
                    </a:p>
                  </a:txBody>
                  <a:tcPr marL="5213" marR="5213" marT="5213" marB="0" anchor="b">
                    <a:solidFill>
                      <a:srgbClr val="FFFF00"/>
                    </a:solidFill>
                  </a:tcPr>
                </a:tc>
                <a:extLst>
                  <a:ext uri="{0D108BD9-81ED-4DB2-BD59-A6C34878D82A}">
                    <a16:rowId xmlns:a16="http://schemas.microsoft.com/office/drawing/2014/main" val="4197124515"/>
                  </a:ext>
                </a:extLst>
              </a:tr>
              <a:tr h="457795">
                <a:tc>
                  <a:txBody>
                    <a:bodyPr/>
                    <a:lstStyle/>
                    <a:p>
                      <a:pPr algn="ctr" fontAlgn="b"/>
                      <a:r>
                        <a:rPr lang="en-GB" sz="1200" u="none" strike="noStrike">
                          <a:effectLst/>
                        </a:rPr>
                        <a:t>Wednesday 10th April;</a:t>
                      </a:r>
                      <a:endParaRPr lang="en-GB" sz="1200" b="0" i="0" u="none" strike="noStrike">
                        <a:solidFill>
                          <a:srgbClr val="000000"/>
                        </a:solidFill>
                        <a:effectLst/>
                        <a:latin typeface="Aptos Narrow"/>
                      </a:endParaRPr>
                    </a:p>
                  </a:txBody>
                  <a:tcPr marL="5213" marR="5213" marT="5213" marB="0" anchor="b">
                    <a:solidFill>
                      <a:srgbClr val="FFFF00"/>
                    </a:solidFill>
                  </a:tcPr>
                </a:tc>
                <a:tc>
                  <a:txBody>
                    <a:bodyPr/>
                    <a:lstStyle/>
                    <a:p>
                      <a:pPr algn="ctr" fontAlgn="b"/>
                      <a:r>
                        <a:rPr lang="en-GB" sz="1200" u="none" strike="noStrike">
                          <a:effectLst/>
                        </a:rPr>
                        <a:t>Spanish</a:t>
                      </a:r>
                      <a:endParaRPr lang="en-GB" sz="1200" b="0" i="0" u="none" strike="noStrike">
                        <a:solidFill>
                          <a:srgbClr val="000000"/>
                        </a:solidFill>
                        <a:effectLst/>
                        <a:latin typeface="Aptos Narrow"/>
                      </a:endParaRPr>
                    </a:p>
                  </a:txBody>
                  <a:tcPr marL="5213" marR="5213" marT="5213" marB="0" anchor="b">
                    <a:solidFill>
                      <a:srgbClr val="FFFF00"/>
                    </a:solidFill>
                  </a:tcPr>
                </a:tc>
                <a:tc>
                  <a:txBody>
                    <a:bodyPr/>
                    <a:lstStyle/>
                    <a:p>
                      <a:pPr algn="ctr" fontAlgn="b"/>
                      <a:r>
                        <a:rPr lang="en-GB" sz="1200" u="none" strike="noStrike">
                          <a:effectLst/>
                        </a:rPr>
                        <a:t>GCSE</a:t>
                      </a:r>
                      <a:endParaRPr lang="en-GB" sz="1200" b="0" i="0" u="none" strike="noStrike">
                        <a:solidFill>
                          <a:srgbClr val="000000"/>
                        </a:solidFill>
                        <a:effectLst/>
                        <a:latin typeface="Aptos Narrow"/>
                      </a:endParaRPr>
                    </a:p>
                  </a:txBody>
                  <a:tcPr marL="5213" marR="5213" marT="5213" marB="0" anchor="b">
                    <a:solidFill>
                      <a:srgbClr val="FFFF00"/>
                    </a:solidFill>
                  </a:tcPr>
                </a:tc>
                <a:tc>
                  <a:txBody>
                    <a:bodyPr/>
                    <a:lstStyle/>
                    <a:p>
                      <a:pPr algn="ctr" fontAlgn="b"/>
                      <a:r>
                        <a:rPr lang="en-GB" sz="1200" u="none" strike="noStrike">
                          <a:effectLst/>
                        </a:rPr>
                        <a:t>Year 11 Foundation</a:t>
                      </a:r>
                      <a:endParaRPr lang="en-GB" sz="1200" b="0" i="0" u="none" strike="noStrike">
                        <a:solidFill>
                          <a:srgbClr val="000000"/>
                        </a:solidFill>
                        <a:effectLst/>
                        <a:latin typeface="Aptos Narrow"/>
                      </a:endParaRPr>
                    </a:p>
                  </a:txBody>
                  <a:tcPr marL="5213" marR="5213" marT="5213" marB="0" anchor="b">
                    <a:solidFill>
                      <a:srgbClr val="FFFF00"/>
                    </a:solidFill>
                  </a:tcPr>
                </a:tc>
                <a:tc>
                  <a:txBody>
                    <a:bodyPr/>
                    <a:lstStyle/>
                    <a:p>
                      <a:pPr algn="ctr" fontAlgn="b"/>
                      <a:r>
                        <a:rPr lang="en-GB" sz="1200" u="none" strike="noStrike">
                          <a:effectLst/>
                        </a:rPr>
                        <a:t>Spanish speaking practice</a:t>
                      </a:r>
                      <a:endParaRPr lang="en-GB" sz="1200" b="0" i="0" u="none" strike="noStrike">
                        <a:solidFill>
                          <a:srgbClr val="000000"/>
                        </a:solidFill>
                        <a:effectLst/>
                        <a:latin typeface="Aptos Narrow"/>
                      </a:endParaRPr>
                    </a:p>
                  </a:txBody>
                  <a:tcPr marL="5213" marR="5213" marT="5213" marB="0" anchor="b">
                    <a:solidFill>
                      <a:srgbClr val="FFFF00"/>
                    </a:solidFill>
                  </a:tcPr>
                </a:tc>
                <a:tc>
                  <a:txBody>
                    <a:bodyPr/>
                    <a:lstStyle/>
                    <a:p>
                      <a:pPr algn="ctr" fontAlgn="b"/>
                      <a:r>
                        <a:rPr lang="en-GB" sz="1200" u="none" strike="noStrike">
                          <a:effectLst/>
                        </a:rPr>
                        <a:t>10am - 11am</a:t>
                      </a:r>
                      <a:endParaRPr lang="en-GB" sz="1200" b="0" i="0" u="none" strike="noStrike">
                        <a:solidFill>
                          <a:srgbClr val="000000"/>
                        </a:solidFill>
                        <a:effectLst/>
                        <a:latin typeface="Aptos Narrow"/>
                      </a:endParaRPr>
                    </a:p>
                  </a:txBody>
                  <a:tcPr marL="5213" marR="5213" marT="5213" marB="0" anchor="b">
                    <a:solidFill>
                      <a:srgbClr val="FFFF00"/>
                    </a:solidFill>
                  </a:tcPr>
                </a:tc>
                <a:extLst>
                  <a:ext uri="{0D108BD9-81ED-4DB2-BD59-A6C34878D82A}">
                    <a16:rowId xmlns:a16="http://schemas.microsoft.com/office/drawing/2014/main" val="820593317"/>
                  </a:ext>
                </a:extLst>
              </a:tr>
              <a:tr h="457795">
                <a:tc>
                  <a:txBody>
                    <a:bodyPr/>
                    <a:lstStyle/>
                    <a:p>
                      <a:pPr algn="ctr" fontAlgn="b"/>
                      <a:r>
                        <a:rPr lang="en-GB" sz="1200" u="none" strike="noStrike">
                          <a:effectLst/>
                        </a:rPr>
                        <a:t>Wednesday 10th April;</a:t>
                      </a:r>
                      <a:endParaRPr lang="en-GB" sz="1200" b="0" i="0" u="none" strike="noStrike">
                        <a:solidFill>
                          <a:srgbClr val="000000"/>
                        </a:solidFill>
                        <a:effectLst/>
                        <a:latin typeface="Aptos Narrow"/>
                      </a:endParaRPr>
                    </a:p>
                  </a:txBody>
                  <a:tcPr marL="5213" marR="5213" marT="5213" marB="0" anchor="b">
                    <a:solidFill>
                      <a:srgbClr val="FFFF00"/>
                    </a:solidFill>
                  </a:tcPr>
                </a:tc>
                <a:tc>
                  <a:txBody>
                    <a:bodyPr/>
                    <a:lstStyle/>
                    <a:p>
                      <a:pPr algn="ctr" fontAlgn="b"/>
                      <a:r>
                        <a:rPr lang="en-GB" sz="1200" u="none" strike="noStrike">
                          <a:effectLst/>
                        </a:rPr>
                        <a:t>Spanish</a:t>
                      </a:r>
                      <a:endParaRPr lang="en-GB" sz="1200" b="0" i="0" u="none" strike="noStrike">
                        <a:solidFill>
                          <a:srgbClr val="000000"/>
                        </a:solidFill>
                        <a:effectLst/>
                        <a:latin typeface="Aptos Narrow"/>
                      </a:endParaRPr>
                    </a:p>
                  </a:txBody>
                  <a:tcPr marL="5213" marR="5213" marT="5213" marB="0" anchor="b">
                    <a:solidFill>
                      <a:srgbClr val="FFFF00"/>
                    </a:solidFill>
                  </a:tcPr>
                </a:tc>
                <a:tc>
                  <a:txBody>
                    <a:bodyPr/>
                    <a:lstStyle/>
                    <a:p>
                      <a:pPr algn="ctr" fontAlgn="b"/>
                      <a:r>
                        <a:rPr lang="en-GB" sz="1200" u="none" strike="noStrike">
                          <a:effectLst/>
                        </a:rPr>
                        <a:t>GCSE</a:t>
                      </a:r>
                      <a:endParaRPr lang="en-GB" sz="1200" b="0" i="0" u="none" strike="noStrike">
                        <a:solidFill>
                          <a:srgbClr val="000000"/>
                        </a:solidFill>
                        <a:effectLst/>
                        <a:latin typeface="Aptos Narrow"/>
                      </a:endParaRPr>
                    </a:p>
                  </a:txBody>
                  <a:tcPr marL="5213" marR="5213" marT="5213" marB="0" anchor="b">
                    <a:solidFill>
                      <a:srgbClr val="FFFF00"/>
                    </a:solidFill>
                  </a:tcPr>
                </a:tc>
                <a:tc>
                  <a:txBody>
                    <a:bodyPr/>
                    <a:lstStyle/>
                    <a:p>
                      <a:pPr algn="ctr" fontAlgn="b"/>
                      <a:r>
                        <a:rPr lang="en-GB" sz="1200" u="none" strike="noStrike">
                          <a:effectLst/>
                        </a:rPr>
                        <a:t>Year 11 Higher</a:t>
                      </a:r>
                      <a:endParaRPr lang="en-GB" sz="1200" b="0" i="0" u="none" strike="noStrike">
                        <a:solidFill>
                          <a:srgbClr val="000000"/>
                        </a:solidFill>
                        <a:effectLst/>
                        <a:latin typeface="Aptos Narrow"/>
                      </a:endParaRPr>
                    </a:p>
                  </a:txBody>
                  <a:tcPr marL="5213" marR="5213" marT="5213" marB="0" anchor="b">
                    <a:solidFill>
                      <a:srgbClr val="FFFF00"/>
                    </a:solidFill>
                  </a:tcPr>
                </a:tc>
                <a:tc>
                  <a:txBody>
                    <a:bodyPr/>
                    <a:lstStyle/>
                    <a:p>
                      <a:pPr algn="ctr" fontAlgn="b"/>
                      <a:r>
                        <a:rPr lang="en-GB" sz="1200" u="none" strike="noStrike">
                          <a:effectLst/>
                        </a:rPr>
                        <a:t>Spanish Speaking practice</a:t>
                      </a:r>
                      <a:endParaRPr lang="en-GB" sz="1200" b="0" i="0" u="none" strike="noStrike">
                        <a:solidFill>
                          <a:srgbClr val="000000"/>
                        </a:solidFill>
                        <a:effectLst/>
                        <a:latin typeface="Aptos Narrow"/>
                      </a:endParaRPr>
                    </a:p>
                  </a:txBody>
                  <a:tcPr marL="5213" marR="5213" marT="5213" marB="0" anchor="b">
                    <a:solidFill>
                      <a:srgbClr val="FFFF00"/>
                    </a:solidFill>
                  </a:tcPr>
                </a:tc>
                <a:tc>
                  <a:txBody>
                    <a:bodyPr/>
                    <a:lstStyle/>
                    <a:p>
                      <a:pPr algn="ctr" fontAlgn="b"/>
                      <a:r>
                        <a:rPr lang="en-GB" sz="1200" u="none" strike="noStrike">
                          <a:effectLst/>
                        </a:rPr>
                        <a:t>11am - 12pm</a:t>
                      </a:r>
                      <a:endParaRPr lang="en-GB" sz="1200" b="0" i="0" u="none" strike="noStrike">
                        <a:solidFill>
                          <a:srgbClr val="000000"/>
                        </a:solidFill>
                        <a:effectLst/>
                        <a:latin typeface="Aptos Narrow"/>
                      </a:endParaRPr>
                    </a:p>
                  </a:txBody>
                  <a:tcPr marL="5213" marR="5213" marT="5213" marB="0" anchor="b">
                    <a:solidFill>
                      <a:srgbClr val="FFFF00"/>
                    </a:solidFill>
                  </a:tcPr>
                </a:tc>
                <a:extLst>
                  <a:ext uri="{0D108BD9-81ED-4DB2-BD59-A6C34878D82A}">
                    <a16:rowId xmlns:a16="http://schemas.microsoft.com/office/drawing/2014/main" val="3599373857"/>
                  </a:ext>
                </a:extLst>
              </a:tr>
              <a:tr h="457795">
                <a:tc>
                  <a:txBody>
                    <a:bodyPr/>
                    <a:lstStyle/>
                    <a:p>
                      <a:pPr algn="ctr" fontAlgn="b"/>
                      <a:r>
                        <a:rPr lang="en-GB" sz="1200" u="none" strike="noStrike">
                          <a:effectLst/>
                        </a:rPr>
                        <a:t>Wednesday 10th April;</a:t>
                      </a:r>
                      <a:endParaRPr lang="en-GB" sz="1200" b="0" i="0" u="none" strike="noStrike">
                        <a:solidFill>
                          <a:srgbClr val="000000"/>
                        </a:solidFill>
                        <a:effectLst/>
                        <a:latin typeface="Aptos Narrow"/>
                      </a:endParaRPr>
                    </a:p>
                  </a:txBody>
                  <a:tcPr marL="5213" marR="5213" marT="5213" marB="0" anchor="b">
                    <a:solidFill>
                      <a:srgbClr val="FFFF00"/>
                    </a:solidFill>
                  </a:tcPr>
                </a:tc>
                <a:tc>
                  <a:txBody>
                    <a:bodyPr/>
                    <a:lstStyle/>
                    <a:p>
                      <a:pPr algn="ctr" fontAlgn="b"/>
                      <a:r>
                        <a:rPr lang="en-GB" sz="1200" u="none" strike="noStrike">
                          <a:effectLst/>
                        </a:rPr>
                        <a:t>French</a:t>
                      </a:r>
                      <a:endParaRPr lang="en-GB" sz="1200" b="0" i="0" u="none" strike="noStrike">
                        <a:solidFill>
                          <a:srgbClr val="000000"/>
                        </a:solidFill>
                        <a:effectLst/>
                        <a:latin typeface="Aptos Narrow"/>
                      </a:endParaRPr>
                    </a:p>
                  </a:txBody>
                  <a:tcPr marL="5213" marR="5213" marT="5213" marB="0" anchor="b">
                    <a:solidFill>
                      <a:srgbClr val="FFFF00"/>
                    </a:solidFill>
                  </a:tcPr>
                </a:tc>
                <a:tc>
                  <a:txBody>
                    <a:bodyPr/>
                    <a:lstStyle/>
                    <a:p>
                      <a:pPr algn="ctr" fontAlgn="b"/>
                      <a:r>
                        <a:rPr lang="en-GB" sz="1200" u="none" strike="noStrike">
                          <a:effectLst/>
                        </a:rPr>
                        <a:t>GCSE</a:t>
                      </a:r>
                      <a:endParaRPr lang="en-GB" sz="1200" b="0" i="0" u="none" strike="noStrike">
                        <a:solidFill>
                          <a:srgbClr val="000000"/>
                        </a:solidFill>
                        <a:effectLst/>
                        <a:latin typeface="Aptos Narrow"/>
                      </a:endParaRPr>
                    </a:p>
                  </a:txBody>
                  <a:tcPr marL="5213" marR="5213" marT="5213" marB="0" anchor="b">
                    <a:solidFill>
                      <a:srgbClr val="FFFF00"/>
                    </a:solidFill>
                  </a:tcPr>
                </a:tc>
                <a:tc>
                  <a:txBody>
                    <a:bodyPr/>
                    <a:lstStyle/>
                    <a:p>
                      <a:pPr algn="ctr" fontAlgn="b"/>
                      <a:r>
                        <a:rPr lang="en-GB" sz="1200" u="none" strike="noStrike" dirty="0">
                          <a:effectLst/>
                        </a:rPr>
                        <a:t>All Year 11 Higher &amp; Foundation</a:t>
                      </a:r>
                      <a:endParaRPr lang="en-GB" sz="1200" b="0" i="0" u="none" strike="noStrike" dirty="0">
                        <a:solidFill>
                          <a:srgbClr val="000000"/>
                        </a:solidFill>
                        <a:effectLst/>
                        <a:latin typeface="Aptos Narrow"/>
                      </a:endParaRPr>
                    </a:p>
                  </a:txBody>
                  <a:tcPr marL="5213" marR="5213" marT="5213" marB="0" anchor="b">
                    <a:solidFill>
                      <a:srgbClr val="FFFF00"/>
                    </a:solidFill>
                  </a:tcPr>
                </a:tc>
                <a:tc>
                  <a:txBody>
                    <a:bodyPr/>
                    <a:lstStyle/>
                    <a:p>
                      <a:pPr algn="ctr" fontAlgn="b"/>
                      <a:r>
                        <a:rPr lang="en-GB" sz="1200" u="none" strike="noStrike">
                          <a:effectLst/>
                        </a:rPr>
                        <a:t>Conversation &amp; 90 word writing</a:t>
                      </a:r>
                      <a:endParaRPr lang="en-GB" sz="1200" b="0" i="0" u="none" strike="noStrike">
                        <a:solidFill>
                          <a:srgbClr val="000000"/>
                        </a:solidFill>
                        <a:effectLst/>
                        <a:latin typeface="Aptos Narrow"/>
                      </a:endParaRPr>
                    </a:p>
                  </a:txBody>
                  <a:tcPr marL="5213" marR="5213" marT="5213" marB="0" anchor="b">
                    <a:solidFill>
                      <a:srgbClr val="FFFF00"/>
                    </a:solidFill>
                  </a:tcPr>
                </a:tc>
                <a:tc>
                  <a:txBody>
                    <a:bodyPr/>
                    <a:lstStyle/>
                    <a:p>
                      <a:pPr algn="ctr" fontAlgn="b"/>
                      <a:r>
                        <a:rPr lang="en-GB" sz="1200" u="none" strike="noStrike">
                          <a:effectLst/>
                        </a:rPr>
                        <a:t>12pm - 1pm</a:t>
                      </a:r>
                      <a:endParaRPr lang="en-GB" sz="1200" b="0" i="0" u="none" strike="noStrike">
                        <a:solidFill>
                          <a:srgbClr val="000000"/>
                        </a:solidFill>
                        <a:effectLst/>
                        <a:latin typeface="Aptos Narrow"/>
                      </a:endParaRPr>
                    </a:p>
                  </a:txBody>
                  <a:tcPr marL="5213" marR="5213" marT="5213" marB="0" anchor="b">
                    <a:solidFill>
                      <a:srgbClr val="FFFF00"/>
                    </a:solidFill>
                  </a:tcPr>
                </a:tc>
                <a:extLst>
                  <a:ext uri="{0D108BD9-81ED-4DB2-BD59-A6C34878D82A}">
                    <a16:rowId xmlns:a16="http://schemas.microsoft.com/office/drawing/2014/main" val="871919881"/>
                  </a:ext>
                </a:extLst>
              </a:tr>
              <a:tr h="457795">
                <a:tc>
                  <a:txBody>
                    <a:bodyPr/>
                    <a:lstStyle/>
                    <a:p>
                      <a:pPr algn="ctr" fontAlgn="b"/>
                      <a:r>
                        <a:rPr lang="en-GB" sz="1200" u="none" strike="noStrike" dirty="0">
                          <a:effectLst/>
                        </a:rPr>
                        <a:t>Wednesday 10th April;</a:t>
                      </a:r>
                      <a:endParaRPr lang="en-GB" sz="1200" b="0" i="0" u="none" strike="noStrike" dirty="0">
                        <a:solidFill>
                          <a:srgbClr val="000000"/>
                        </a:solidFill>
                        <a:effectLst/>
                        <a:latin typeface="Aptos Narrow"/>
                      </a:endParaRPr>
                    </a:p>
                  </a:txBody>
                  <a:tcPr marL="5213" marR="5213" marT="5213" marB="0" anchor="b">
                    <a:solidFill>
                      <a:srgbClr val="FFFF00"/>
                    </a:solidFill>
                  </a:tcPr>
                </a:tc>
                <a:tc>
                  <a:txBody>
                    <a:bodyPr/>
                    <a:lstStyle/>
                    <a:p>
                      <a:pPr algn="ctr" fontAlgn="b"/>
                      <a:r>
                        <a:rPr lang="en-GB" sz="1200" u="none" strike="noStrike" dirty="0">
                          <a:effectLst/>
                        </a:rPr>
                        <a:t>French</a:t>
                      </a:r>
                      <a:endParaRPr lang="en-GB" sz="1200" b="0" i="0" u="none" strike="noStrike" dirty="0">
                        <a:solidFill>
                          <a:srgbClr val="000000"/>
                        </a:solidFill>
                        <a:effectLst/>
                        <a:latin typeface="Aptos Narrow"/>
                      </a:endParaRPr>
                    </a:p>
                  </a:txBody>
                  <a:tcPr marL="5213" marR="5213" marT="5213" marB="0" anchor="b">
                    <a:solidFill>
                      <a:srgbClr val="FFFF00"/>
                    </a:solidFill>
                  </a:tcPr>
                </a:tc>
                <a:tc>
                  <a:txBody>
                    <a:bodyPr/>
                    <a:lstStyle/>
                    <a:p>
                      <a:pPr algn="ctr" fontAlgn="b"/>
                      <a:r>
                        <a:rPr lang="en-GB" sz="1200" u="none" strike="noStrike" dirty="0">
                          <a:effectLst/>
                        </a:rPr>
                        <a:t>GCSE</a:t>
                      </a:r>
                      <a:endParaRPr lang="en-GB" sz="1200" b="0" i="0" u="none" strike="noStrike" dirty="0">
                        <a:solidFill>
                          <a:srgbClr val="000000"/>
                        </a:solidFill>
                        <a:effectLst/>
                        <a:latin typeface="Aptos Narrow"/>
                      </a:endParaRPr>
                    </a:p>
                  </a:txBody>
                  <a:tcPr marL="5213" marR="5213" marT="5213" marB="0" anchor="b">
                    <a:solidFill>
                      <a:srgbClr val="FFFF00"/>
                    </a:solidFill>
                  </a:tcPr>
                </a:tc>
                <a:tc>
                  <a:txBody>
                    <a:bodyPr/>
                    <a:lstStyle/>
                    <a:p>
                      <a:pPr algn="ctr" fontAlgn="b"/>
                      <a:r>
                        <a:rPr lang="en-GB" sz="1200" u="none" strike="noStrike" dirty="0">
                          <a:effectLst/>
                        </a:rPr>
                        <a:t>All Year 11 Higher only</a:t>
                      </a:r>
                      <a:endParaRPr lang="en-GB" sz="1200" b="0" i="0" u="none" strike="noStrike" dirty="0">
                        <a:solidFill>
                          <a:srgbClr val="000000"/>
                        </a:solidFill>
                        <a:effectLst/>
                        <a:latin typeface="Aptos Narrow"/>
                      </a:endParaRPr>
                    </a:p>
                  </a:txBody>
                  <a:tcPr marL="5213" marR="5213" marT="5213" marB="0" anchor="b">
                    <a:solidFill>
                      <a:srgbClr val="FFFF00"/>
                    </a:solidFill>
                  </a:tcPr>
                </a:tc>
                <a:tc>
                  <a:txBody>
                    <a:bodyPr/>
                    <a:lstStyle/>
                    <a:p>
                      <a:pPr algn="ctr" fontAlgn="b"/>
                      <a:r>
                        <a:rPr lang="en-GB" sz="1200" u="none" strike="noStrike" dirty="0">
                          <a:effectLst/>
                        </a:rPr>
                        <a:t>Photo card / 150 word writing</a:t>
                      </a:r>
                      <a:endParaRPr lang="en-GB" sz="1200" b="0" i="0" u="none" strike="noStrike" dirty="0">
                        <a:solidFill>
                          <a:srgbClr val="000000"/>
                        </a:solidFill>
                        <a:effectLst/>
                        <a:latin typeface="Aptos Narrow"/>
                      </a:endParaRPr>
                    </a:p>
                  </a:txBody>
                  <a:tcPr marL="5213" marR="5213" marT="5213" marB="0" anchor="b">
                    <a:solidFill>
                      <a:srgbClr val="FFFF00"/>
                    </a:solidFill>
                  </a:tcPr>
                </a:tc>
                <a:tc>
                  <a:txBody>
                    <a:bodyPr/>
                    <a:lstStyle/>
                    <a:p>
                      <a:pPr algn="ctr" fontAlgn="b"/>
                      <a:r>
                        <a:rPr lang="en-GB" sz="1200" u="none" strike="noStrike" dirty="0">
                          <a:effectLst/>
                        </a:rPr>
                        <a:t>1pm - 2pm</a:t>
                      </a:r>
                      <a:endParaRPr lang="en-GB" sz="1200" b="0" i="0" u="none" strike="noStrike" dirty="0">
                        <a:solidFill>
                          <a:srgbClr val="000000"/>
                        </a:solidFill>
                        <a:effectLst/>
                        <a:latin typeface="Aptos Narrow"/>
                      </a:endParaRPr>
                    </a:p>
                  </a:txBody>
                  <a:tcPr marL="5213" marR="5213" marT="5213" marB="0" anchor="b">
                    <a:solidFill>
                      <a:srgbClr val="FFFF00"/>
                    </a:solidFill>
                  </a:tcPr>
                </a:tc>
                <a:extLst>
                  <a:ext uri="{0D108BD9-81ED-4DB2-BD59-A6C34878D82A}">
                    <a16:rowId xmlns:a16="http://schemas.microsoft.com/office/drawing/2014/main" val="1178627608"/>
                  </a:ext>
                </a:extLst>
              </a:tr>
            </a:tbl>
          </a:graphicData>
        </a:graphic>
      </p:graphicFrame>
    </p:spTree>
    <p:extLst>
      <p:ext uri="{BB962C8B-B14F-4D97-AF65-F5344CB8AC3E}">
        <p14:creationId xmlns:p14="http://schemas.microsoft.com/office/powerpoint/2010/main" val="3859850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5" descr="Hayes School Banner.png"/>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36512" y="0"/>
            <a:ext cx="9252520" cy="141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475656" y="793191"/>
            <a:ext cx="1709827" cy="369332"/>
          </a:xfrm>
          <a:prstGeom prst="rect">
            <a:avLst/>
          </a:prstGeom>
        </p:spPr>
        <p:txBody>
          <a:bodyPr wrap="none">
            <a:spAutoFit/>
          </a:bodyPr>
          <a:lstStyle/>
          <a:p>
            <a:r>
              <a:rPr lang="en-GB" dirty="0"/>
              <a:t>EASTER SCHOOL</a:t>
            </a:r>
          </a:p>
        </p:txBody>
      </p:sp>
      <p:graphicFrame>
        <p:nvGraphicFramePr>
          <p:cNvPr id="6" name="Table 5"/>
          <p:cNvGraphicFramePr>
            <a:graphicFrameLocks noGrp="1"/>
          </p:cNvGraphicFramePr>
          <p:nvPr>
            <p:extLst>
              <p:ext uri="{D42A27DB-BD31-4B8C-83A1-F6EECF244321}">
                <p14:modId xmlns:p14="http://schemas.microsoft.com/office/powerpoint/2010/main" val="1316931100"/>
              </p:ext>
            </p:extLst>
          </p:nvPr>
        </p:nvGraphicFramePr>
        <p:xfrm>
          <a:off x="0" y="1413549"/>
          <a:ext cx="8964489" cy="5111796"/>
        </p:xfrm>
        <a:graphic>
          <a:graphicData uri="http://schemas.openxmlformats.org/drawingml/2006/table">
            <a:tbl>
              <a:tblPr>
                <a:tableStyleId>{5C22544A-7EE6-4342-B048-85BDC9FD1C3A}</a:tableStyleId>
              </a:tblPr>
              <a:tblGrid>
                <a:gridCol w="1211485">
                  <a:extLst>
                    <a:ext uri="{9D8B030D-6E8A-4147-A177-3AD203B41FA5}">
                      <a16:colId xmlns:a16="http://schemas.microsoft.com/office/drawing/2014/main" val="3027845111"/>
                    </a:ext>
                  </a:extLst>
                </a:gridCol>
                <a:gridCol w="1747716">
                  <a:extLst>
                    <a:ext uri="{9D8B030D-6E8A-4147-A177-3AD203B41FA5}">
                      <a16:colId xmlns:a16="http://schemas.microsoft.com/office/drawing/2014/main" val="3489332321"/>
                    </a:ext>
                  </a:extLst>
                </a:gridCol>
                <a:gridCol w="1184176">
                  <a:extLst>
                    <a:ext uri="{9D8B030D-6E8A-4147-A177-3AD203B41FA5}">
                      <a16:colId xmlns:a16="http://schemas.microsoft.com/office/drawing/2014/main" val="4014701226"/>
                    </a:ext>
                  </a:extLst>
                </a:gridCol>
                <a:gridCol w="1946319">
                  <a:extLst>
                    <a:ext uri="{9D8B030D-6E8A-4147-A177-3AD203B41FA5}">
                      <a16:colId xmlns:a16="http://schemas.microsoft.com/office/drawing/2014/main" val="160919958"/>
                    </a:ext>
                  </a:extLst>
                </a:gridCol>
                <a:gridCol w="1631035">
                  <a:extLst>
                    <a:ext uri="{9D8B030D-6E8A-4147-A177-3AD203B41FA5}">
                      <a16:colId xmlns:a16="http://schemas.microsoft.com/office/drawing/2014/main" val="3131780802"/>
                    </a:ext>
                  </a:extLst>
                </a:gridCol>
                <a:gridCol w="1243758">
                  <a:extLst>
                    <a:ext uri="{9D8B030D-6E8A-4147-A177-3AD203B41FA5}">
                      <a16:colId xmlns:a16="http://schemas.microsoft.com/office/drawing/2014/main" val="4060612322"/>
                    </a:ext>
                  </a:extLst>
                </a:gridCol>
              </a:tblGrid>
              <a:tr h="545152">
                <a:tc>
                  <a:txBody>
                    <a:bodyPr/>
                    <a:lstStyle/>
                    <a:p>
                      <a:pPr algn="ctr" fontAlgn="b"/>
                      <a:r>
                        <a:rPr lang="en-GB" sz="1200" u="none" strike="noStrike">
                          <a:effectLst/>
                        </a:rPr>
                        <a:t>DATE OF PROVISION</a:t>
                      </a:r>
                      <a:endParaRPr lang="en-GB" sz="1200" b="1" i="0" u="none" strike="noStrike">
                        <a:solidFill>
                          <a:srgbClr val="000000"/>
                        </a:solidFill>
                        <a:effectLst/>
                        <a:latin typeface="Aptos Narrow"/>
                      </a:endParaRPr>
                    </a:p>
                  </a:txBody>
                  <a:tcPr marL="5213" marR="5213" marT="5213" marB="0" anchor="b"/>
                </a:tc>
                <a:tc>
                  <a:txBody>
                    <a:bodyPr/>
                    <a:lstStyle/>
                    <a:p>
                      <a:pPr algn="ctr" fontAlgn="b"/>
                      <a:r>
                        <a:rPr lang="en-GB" sz="1200" u="none" strike="noStrike" dirty="0">
                          <a:effectLst/>
                        </a:rPr>
                        <a:t>SUBJECT</a:t>
                      </a:r>
                      <a:endParaRPr lang="en-GB" sz="1200" b="1" i="0" u="none" strike="noStrike" dirty="0">
                        <a:solidFill>
                          <a:srgbClr val="000000"/>
                        </a:solidFill>
                        <a:effectLst/>
                        <a:latin typeface="Aptos Narrow"/>
                      </a:endParaRPr>
                    </a:p>
                  </a:txBody>
                  <a:tcPr marL="5213" marR="5213" marT="5213" marB="0" anchor="b"/>
                </a:tc>
                <a:tc>
                  <a:txBody>
                    <a:bodyPr/>
                    <a:lstStyle/>
                    <a:p>
                      <a:pPr algn="ctr" fontAlgn="b"/>
                      <a:r>
                        <a:rPr lang="en-GB" sz="1200" u="none" strike="noStrike">
                          <a:effectLst/>
                        </a:rPr>
                        <a:t>LEVEL OF STUDY</a:t>
                      </a:r>
                      <a:endParaRPr lang="en-GB" sz="1200" b="1" i="0" u="none" strike="noStrike">
                        <a:solidFill>
                          <a:srgbClr val="000000"/>
                        </a:solidFill>
                        <a:effectLst/>
                        <a:latin typeface="Aptos Narrow"/>
                      </a:endParaRPr>
                    </a:p>
                  </a:txBody>
                  <a:tcPr marL="5213" marR="5213" marT="5213" marB="0" anchor="b"/>
                </a:tc>
                <a:tc>
                  <a:txBody>
                    <a:bodyPr/>
                    <a:lstStyle/>
                    <a:p>
                      <a:pPr algn="ctr" fontAlgn="b"/>
                      <a:r>
                        <a:rPr lang="en-GB" sz="1200" u="none" strike="noStrike">
                          <a:effectLst/>
                        </a:rPr>
                        <a:t>WHICH STUDENTS SHOULD COME TO THIS SESSION?</a:t>
                      </a:r>
                      <a:endParaRPr lang="en-GB" sz="1200" b="1" i="0" u="none" strike="noStrike">
                        <a:solidFill>
                          <a:srgbClr val="000000"/>
                        </a:solidFill>
                        <a:effectLst/>
                        <a:latin typeface="Aptos Narrow"/>
                      </a:endParaRPr>
                    </a:p>
                  </a:txBody>
                  <a:tcPr marL="5213" marR="5213" marT="5213" marB="0" anchor="b"/>
                </a:tc>
                <a:tc>
                  <a:txBody>
                    <a:bodyPr/>
                    <a:lstStyle/>
                    <a:p>
                      <a:pPr algn="ctr" fontAlgn="b"/>
                      <a:r>
                        <a:rPr lang="en-GB" sz="1200" u="none" strike="noStrike">
                          <a:effectLst/>
                        </a:rPr>
                        <a:t>TOPIC / AIM OF THE SESSION</a:t>
                      </a:r>
                      <a:endParaRPr lang="en-GB" sz="1200" b="1" i="0" u="none" strike="noStrike">
                        <a:solidFill>
                          <a:srgbClr val="000000"/>
                        </a:solidFill>
                        <a:effectLst/>
                        <a:latin typeface="Aptos Narrow"/>
                      </a:endParaRPr>
                    </a:p>
                  </a:txBody>
                  <a:tcPr marL="5213" marR="5213" marT="5213" marB="0" anchor="b"/>
                </a:tc>
                <a:tc>
                  <a:txBody>
                    <a:bodyPr/>
                    <a:lstStyle/>
                    <a:p>
                      <a:pPr algn="ctr" fontAlgn="b"/>
                      <a:r>
                        <a:rPr lang="en-GB" sz="1200" u="none" strike="noStrike">
                          <a:effectLst/>
                        </a:rPr>
                        <a:t>SESSION TIME</a:t>
                      </a:r>
                      <a:endParaRPr lang="en-GB" sz="1200" b="1" i="0" u="none" strike="noStrike">
                        <a:solidFill>
                          <a:srgbClr val="000000"/>
                        </a:solidFill>
                        <a:effectLst/>
                        <a:latin typeface="Aptos Narrow"/>
                      </a:endParaRPr>
                    </a:p>
                  </a:txBody>
                  <a:tcPr marL="5213" marR="5213" marT="5213" marB="0" anchor="b"/>
                </a:tc>
                <a:extLst>
                  <a:ext uri="{0D108BD9-81ED-4DB2-BD59-A6C34878D82A}">
                    <a16:rowId xmlns:a16="http://schemas.microsoft.com/office/drawing/2014/main" val="1406463459"/>
                  </a:ext>
                </a:extLst>
              </a:tr>
              <a:tr h="545152">
                <a:tc>
                  <a:txBody>
                    <a:bodyPr/>
                    <a:lstStyle/>
                    <a:p>
                      <a:pPr algn="ctr" fontAlgn="b"/>
                      <a:r>
                        <a:rPr lang="en-GB" sz="1200" u="none" strike="noStrike" dirty="0">
                          <a:effectLst/>
                        </a:rPr>
                        <a:t>Thursday 11th April;</a:t>
                      </a:r>
                      <a:endParaRPr lang="en-GB" sz="1200" b="0" i="0" u="none" strike="noStrike" dirty="0">
                        <a:solidFill>
                          <a:srgbClr val="000000"/>
                        </a:solidFill>
                        <a:effectLst/>
                        <a:latin typeface="Aptos Narrow"/>
                      </a:endParaRPr>
                    </a:p>
                  </a:txBody>
                  <a:tcPr marL="5213" marR="5213" marT="5213" marB="0" anchor="b">
                    <a:solidFill>
                      <a:srgbClr val="00B0F0"/>
                    </a:solidFill>
                  </a:tcPr>
                </a:tc>
                <a:tc>
                  <a:txBody>
                    <a:bodyPr/>
                    <a:lstStyle/>
                    <a:p>
                      <a:pPr algn="ctr" fontAlgn="b"/>
                      <a:r>
                        <a:rPr lang="en-GB" sz="1200" u="none" strike="noStrike">
                          <a:effectLst/>
                        </a:rPr>
                        <a:t>STUDY HUB</a:t>
                      </a:r>
                      <a:endParaRPr lang="en-GB" sz="1200" b="0" i="0" u="none" strike="noStrike">
                        <a:solidFill>
                          <a:srgbClr val="000000"/>
                        </a:solidFill>
                        <a:effectLst/>
                        <a:latin typeface="Aptos Narrow"/>
                      </a:endParaRPr>
                    </a:p>
                  </a:txBody>
                  <a:tcPr marL="5213" marR="5213" marT="5213" marB="0" anchor="b">
                    <a:solidFill>
                      <a:srgbClr val="00B0F0"/>
                    </a:solidFill>
                  </a:tcPr>
                </a:tc>
                <a:tc>
                  <a:txBody>
                    <a:bodyPr/>
                    <a:lstStyle/>
                    <a:p>
                      <a:pPr algn="ctr" fontAlgn="b"/>
                      <a:r>
                        <a:rPr lang="en-GB" sz="1200" u="none" strike="noStrike">
                          <a:effectLst/>
                        </a:rPr>
                        <a:t>GCSE &amp; A-LEVEL</a:t>
                      </a:r>
                      <a:endParaRPr lang="en-GB" sz="1200" b="0" i="0" u="none" strike="noStrike">
                        <a:solidFill>
                          <a:srgbClr val="000000"/>
                        </a:solidFill>
                        <a:effectLst/>
                        <a:latin typeface="Aptos Narrow"/>
                      </a:endParaRPr>
                    </a:p>
                  </a:txBody>
                  <a:tcPr marL="5213" marR="5213" marT="5213" marB="0" anchor="b">
                    <a:solidFill>
                      <a:srgbClr val="00B0F0"/>
                    </a:solidFill>
                  </a:tcPr>
                </a:tc>
                <a:tc>
                  <a:txBody>
                    <a:bodyPr/>
                    <a:lstStyle/>
                    <a:p>
                      <a:pPr algn="ctr" fontAlgn="b"/>
                      <a:r>
                        <a:rPr lang="en-GB" sz="1200" u="none" strike="noStrike">
                          <a:effectLst/>
                        </a:rPr>
                        <a:t>All Year 11s and Year 13s</a:t>
                      </a:r>
                      <a:endParaRPr lang="en-GB" sz="1200" b="0" i="0" u="none" strike="noStrike">
                        <a:solidFill>
                          <a:srgbClr val="000000"/>
                        </a:solidFill>
                        <a:effectLst/>
                        <a:latin typeface="Aptos Narrow"/>
                      </a:endParaRPr>
                    </a:p>
                  </a:txBody>
                  <a:tcPr marL="5213" marR="5213" marT="5213" marB="0" anchor="b">
                    <a:solidFill>
                      <a:srgbClr val="00B0F0"/>
                    </a:solidFill>
                  </a:tcPr>
                </a:tc>
                <a:tc>
                  <a:txBody>
                    <a:bodyPr/>
                    <a:lstStyle/>
                    <a:p>
                      <a:pPr algn="ctr" fontAlgn="b"/>
                      <a:r>
                        <a:rPr lang="en-GB" sz="1200" u="none" strike="noStrike">
                          <a:effectLst/>
                        </a:rPr>
                        <a:t>Private Revision</a:t>
                      </a:r>
                      <a:endParaRPr lang="en-GB" sz="1200" b="0" i="0" u="none" strike="noStrike">
                        <a:solidFill>
                          <a:srgbClr val="000000"/>
                        </a:solidFill>
                        <a:effectLst/>
                        <a:latin typeface="Aptos Narrow"/>
                      </a:endParaRPr>
                    </a:p>
                  </a:txBody>
                  <a:tcPr marL="5213" marR="5213" marT="5213" marB="0" anchor="b">
                    <a:solidFill>
                      <a:srgbClr val="00B0F0"/>
                    </a:solidFill>
                  </a:tcPr>
                </a:tc>
                <a:tc>
                  <a:txBody>
                    <a:bodyPr/>
                    <a:lstStyle/>
                    <a:p>
                      <a:pPr algn="ctr" fontAlgn="b"/>
                      <a:r>
                        <a:rPr lang="en-GB" sz="1200" u="none" strike="noStrike">
                          <a:effectLst/>
                        </a:rPr>
                        <a:t>9am - 2pm</a:t>
                      </a:r>
                      <a:endParaRPr lang="en-GB" sz="1200" b="0" i="0" u="none" strike="noStrike">
                        <a:solidFill>
                          <a:srgbClr val="000000"/>
                        </a:solidFill>
                        <a:effectLst/>
                        <a:latin typeface="Aptos Narrow"/>
                      </a:endParaRPr>
                    </a:p>
                  </a:txBody>
                  <a:tcPr marL="5213" marR="5213" marT="5213" marB="0" anchor="b">
                    <a:solidFill>
                      <a:srgbClr val="00B0F0"/>
                    </a:solidFill>
                  </a:tcPr>
                </a:tc>
                <a:extLst>
                  <a:ext uri="{0D108BD9-81ED-4DB2-BD59-A6C34878D82A}">
                    <a16:rowId xmlns:a16="http://schemas.microsoft.com/office/drawing/2014/main" val="3960233530"/>
                  </a:ext>
                </a:extLst>
              </a:tr>
              <a:tr h="545152">
                <a:tc>
                  <a:txBody>
                    <a:bodyPr/>
                    <a:lstStyle/>
                    <a:p>
                      <a:pPr algn="ctr" fontAlgn="b"/>
                      <a:r>
                        <a:rPr lang="en-GB" sz="1200" u="none" strike="noStrike">
                          <a:effectLst/>
                        </a:rPr>
                        <a:t>Thursday 11th April;</a:t>
                      </a:r>
                      <a:endParaRPr lang="en-GB" sz="1200" b="0" i="0" u="none" strike="noStrike">
                        <a:solidFill>
                          <a:srgbClr val="000000"/>
                        </a:solidFill>
                        <a:effectLst/>
                        <a:latin typeface="Aptos Narrow"/>
                      </a:endParaRPr>
                    </a:p>
                  </a:txBody>
                  <a:tcPr marL="5213" marR="5213" marT="5213" marB="0" anchor="b">
                    <a:solidFill>
                      <a:srgbClr val="00B0F0"/>
                    </a:solidFill>
                  </a:tcPr>
                </a:tc>
                <a:tc>
                  <a:txBody>
                    <a:bodyPr/>
                    <a:lstStyle/>
                    <a:p>
                      <a:pPr algn="ctr" fontAlgn="b"/>
                      <a:r>
                        <a:rPr lang="en-GB" sz="1200" u="none" strike="noStrike">
                          <a:effectLst/>
                        </a:rPr>
                        <a:t>Combined Science Biology</a:t>
                      </a:r>
                      <a:endParaRPr lang="en-GB" sz="1200" b="0" i="0" u="none" strike="noStrike">
                        <a:solidFill>
                          <a:srgbClr val="000000"/>
                        </a:solidFill>
                        <a:effectLst/>
                        <a:latin typeface="Aptos Narrow"/>
                      </a:endParaRPr>
                    </a:p>
                  </a:txBody>
                  <a:tcPr marL="5213" marR="5213" marT="5213" marB="0" anchor="b">
                    <a:solidFill>
                      <a:srgbClr val="00B0F0"/>
                    </a:solidFill>
                  </a:tcPr>
                </a:tc>
                <a:tc>
                  <a:txBody>
                    <a:bodyPr/>
                    <a:lstStyle/>
                    <a:p>
                      <a:pPr algn="ctr" fontAlgn="b"/>
                      <a:r>
                        <a:rPr lang="en-GB" sz="1200" u="none" strike="noStrike">
                          <a:effectLst/>
                        </a:rPr>
                        <a:t>GCSE</a:t>
                      </a:r>
                      <a:endParaRPr lang="en-GB" sz="1200" b="0" i="0" u="none" strike="noStrike">
                        <a:solidFill>
                          <a:srgbClr val="000000"/>
                        </a:solidFill>
                        <a:effectLst/>
                        <a:latin typeface="Aptos Narrow"/>
                      </a:endParaRPr>
                    </a:p>
                  </a:txBody>
                  <a:tcPr marL="5213" marR="5213" marT="5213" marB="0" anchor="b">
                    <a:solidFill>
                      <a:srgbClr val="00B0F0"/>
                    </a:solidFill>
                  </a:tcPr>
                </a:tc>
                <a:tc>
                  <a:txBody>
                    <a:bodyPr/>
                    <a:lstStyle/>
                    <a:p>
                      <a:pPr algn="ctr" fontAlgn="b"/>
                      <a:r>
                        <a:rPr lang="en-GB" sz="1200" u="none" strike="noStrike">
                          <a:effectLst/>
                        </a:rPr>
                        <a:t>Year 11 Combined science biologists</a:t>
                      </a:r>
                      <a:endParaRPr lang="en-GB" sz="1200" b="0" i="0" u="none" strike="noStrike">
                        <a:solidFill>
                          <a:srgbClr val="000000"/>
                        </a:solidFill>
                        <a:effectLst/>
                        <a:latin typeface="Aptos Narrow"/>
                      </a:endParaRPr>
                    </a:p>
                  </a:txBody>
                  <a:tcPr marL="5213" marR="5213" marT="5213" marB="0" anchor="b">
                    <a:solidFill>
                      <a:srgbClr val="00B0F0"/>
                    </a:solidFill>
                  </a:tcPr>
                </a:tc>
                <a:tc>
                  <a:txBody>
                    <a:bodyPr/>
                    <a:lstStyle/>
                    <a:p>
                      <a:pPr algn="ctr" fontAlgn="b"/>
                      <a:r>
                        <a:rPr lang="en-GB" sz="1200" u="none" strike="noStrike">
                          <a:effectLst/>
                        </a:rPr>
                        <a:t>Key ideas and skills</a:t>
                      </a:r>
                      <a:endParaRPr lang="en-GB" sz="1200" b="0" i="0" u="none" strike="noStrike">
                        <a:solidFill>
                          <a:srgbClr val="000000"/>
                        </a:solidFill>
                        <a:effectLst/>
                        <a:latin typeface="Aptos Narrow"/>
                      </a:endParaRPr>
                    </a:p>
                  </a:txBody>
                  <a:tcPr marL="5213" marR="5213" marT="5213" marB="0" anchor="b">
                    <a:solidFill>
                      <a:srgbClr val="00B0F0"/>
                    </a:solidFill>
                  </a:tcPr>
                </a:tc>
                <a:tc>
                  <a:txBody>
                    <a:bodyPr/>
                    <a:lstStyle/>
                    <a:p>
                      <a:pPr algn="ctr" fontAlgn="b"/>
                      <a:r>
                        <a:rPr lang="en-GB" sz="1200" u="none" strike="noStrike">
                          <a:effectLst/>
                        </a:rPr>
                        <a:t>9am - 11am</a:t>
                      </a:r>
                      <a:endParaRPr lang="en-GB" sz="1200" b="0" i="0" u="none" strike="noStrike">
                        <a:solidFill>
                          <a:srgbClr val="000000"/>
                        </a:solidFill>
                        <a:effectLst/>
                        <a:latin typeface="Aptos Narrow"/>
                      </a:endParaRPr>
                    </a:p>
                  </a:txBody>
                  <a:tcPr marL="5213" marR="5213" marT="5213" marB="0" anchor="b">
                    <a:solidFill>
                      <a:srgbClr val="00B0F0"/>
                    </a:solidFill>
                  </a:tcPr>
                </a:tc>
                <a:extLst>
                  <a:ext uri="{0D108BD9-81ED-4DB2-BD59-A6C34878D82A}">
                    <a16:rowId xmlns:a16="http://schemas.microsoft.com/office/drawing/2014/main" val="3347908735"/>
                  </a:ext>
                </a:extLst>
              </a:tr>
              <a:tr h="719053">
                <a:tc>
                  <a:txBody>
                    <a:bodyPr/>
                    <a:lstStyle/>
                    <a:p>
                      <a:pPr algn="ctr" fontAlgn="b"/>
                      <a:r>
                        <a:rPr lang="en-GB" sz="1200" u="none" strike="noStrike">
                          <a:effectLst/>
                        </a:rPr>
                        <a:t>Thursday 11th April;</a:t>
                      </a:r>
                      <a:endParaRPr lang="en-GB" sz="1200" b="0" i="0" u="none" strike="noStrike">
                        <a:solidFill>
                          <a:srgbClr val="000000"/>
                        </a:solidFill>
                        <a:effectLst/>
                        <a:latin typeface="Aptos Narrow"/>
                      </a:endParaRPr>
                    </a:p>
                  </a:txBody>
                  <a:tcPr marL="5213" marR="5213" marT="5213" marB="0" anchor="b">
                    <a:solidFill>
                      <a:srgbClr val="00B0F0"/>
                    </a:solidFill>
                  </a:tcPr>
                </a:tc>
                <a:tc>
                  <a:txBody>
                    <a:bodyPr/>
                    <a:lstStyle/>
                    <a:p>
                      <a:pPr algn="ctr" fontAlgn="b"/>
                      <a:r>
                        <a:rPr lang="en-GB" sz="1200" u="none" strike="noStrike">
                          <a:effectLst/>
                        </a:rPr>
                        <a:t>Biology</a:t>
                      </a:r>
                      <a:endParaRPr lang="en-GB" sz="1200" b="0" i="0" u="none" strike="noStrike">
                        <a:solidFill>
                          <a:srgbClr val="000000"/>
                        </a:solidFill>
                        <a:effectLst/>
                        <a:latin typeface="Aptos Narrow"/>
                      </a:endParaRPr>
                    </a:p>
                  </a:txBody>
                  <a:tcPr marL="5213" marR="5213" marT="5213" marB="0" anchor="b">
                    <a:solidFill>
                      <a:srgbClr val="00B0F0"/>
                    </a:solidFill>
                  </a:tcPr>
                </a:tc>
                <a:tc>
                  <a:txBody>
                    <a:bodyPr/>
                    <a:lstStyle/>
                    <a:p>
                      <a:pPr algn="ctr" fontAlgn="b"/>
                      <a:r>
                        <a:rPr lang="en-GB" sz="1200" u="none" strike="noStrike">
                          <a:effectLst/>
                        </a:rPr>
                        <a:t>GCSE</a:t>
                      </a:r>
                      <a:endParaRPr lang="en-GB" sz="1200" b="0" i="0" u="none" strike="noStrike">
                        <a:solidFill>
                          <a:srgbClr val="000000"/>
                        </a:solidFill>
                        <a:effectLst/>
                        <a:latin typeface="Aptos Narrow"/>
                      </a:endParaRPr>
                    </a:p>
                  </a:txBody>
                  <a:tcPr marL="5213" marR="5213" marT="5213" marB="0" anchor="b">
                    <a:solidFill>
                      <a:srgbClr val="00B0F0"/>
                    </a:solidFill>
                  </a:tcPr>
                </a:tc>
                <a:tc>
                  <a:txBody>
                    <a:bodyPr/>
                    <a:lstStyle/>
                    <a:p>
                      <a:pPr algn="ctr" fontAlgn="b"/>
                      <a:r>
                        <a:rPr lang="en-GB" sz="1200" u="none" strike="noStrike">
                          <a:effectLst/>
                        </a:rPr>
                        <a:t>Separate Biology Students</a:t>
                      </a:r>
                      <a:endParaRPr lang="en-GB" sz="1200" b="0" i="0" u="none" strike="noStrike">
                        <a:solidFill>
                          <a:srgbClr val="000000"/>
                        </a:solidFill>
                        <a:effectLst/>
                        <a:latin typeface="Aptos Narrow"/>
                      </a:endParaRPr>
                    </a:p>
                  </a:txBody>
                  <a:tcPr marL="5213" marR="5213" marT="5213" marB="0" anchor="b">
                    <a:solidFill>
                      <a:srgbClr val="00B0F0"/>
                    </a:solidFill>
                  </a:tcPr>
                </a:tc>
                <a:tc>
                  <a:txBody>
                    <a:bodyPr/>
                    <a:lstStyle/>
                    <a:p>
                      <a:pPr algn="ctr" fontAlgn="b"/>
                      <a:r>
                        <a:rPr lang="en-GB" sz="1200" u="none" strike="noStrike" dirty="0">
                          <a:effectLst/>
                        </a:rPr>
                        <a:t>Tricky Content from Separate Science - Biology</a:t>
                      </a:r>
                      <a:endParaRPr lang="en-GB" sz="1200" b="0" i="0" u="none" strike="noStrike" dirty="0">
                        <a:solidFill>
                          <a:srgbClr val="000000"/>
                        </a:solidFill>
                        <a:effectLst/>
                        <a:latin typeface="Aptos Narrow"/>
                      </a:endParaRPr>
                    </a:p>
                  </a:txBody>
                  <a:tcPr marL="5213" marR="5213" marT="5213" marB="0" anchor="b">
                    <a:solidFill>
                      <a:srgbClr val="00B0F0"/>
                    </a:solidFill>
                  </a:tcPr>
                </a:tc>
                <a:tc>
                  <a:txBody>
                    <a:bodyPr/>
                    <a:lstStyle/>
                    <a:p>
                      <a:pPr algn="ctr" fontAlgn="b"/>
                      <a:r>
                        <a:rPr lang="en-GB" sz="1200" u="none" strike="noStrike">
                          <a:effectLst/>
                        </a:rPr>
                        <a:t>9am - 11am</a:t>
                      </a:r>
                      <a:endParaRPr lang="en-GB" sz="1200" b="0" i="0" u="none" strike="noStrike">
                        <a:solidFill>
                          <a:srgbClr val="000000"/>
                        </a:solidFill>
                        <a:effectLst/>
                        <a:latin typeface="Aptos Narrow"/>
                      </a:endParaRPr>
                    </a:p>
                  </a:txBody>
                  <a:tcPr marL="5213" marR="5213" marT="5213" marB="0" anchor="b">
                    <a:solidFill>
                      <a:srgbClr val="00B0F0"/>
                    </a:solidFill>
                  </a:tcPr>
                </a:tc>
                <a:extLst>
                  <a:ext uri="{0D108BD9-81ED-4DB2-BD59-A6C34878D82A}">
                    <a16:rowId xmlns:a16="http://schemas.microsoft.com/office/drawing/2014/main" val="4282952035"/>
                  </a:ext>
                </a:extLst>
              </a:tr>
              <a:tr h="545152">
                <a:tc>
                  <a:txBody>
                    <a:bodyPr/>
                    <a:lstStyle/>
                    <a:p>
                      <a:pPr algn="ctr" fontAlgn="b"/>
                      <a:r>
                        <a:rPr lang="en-GB" sz="1200" u="none" strike="noStrike">
                          <a:effectLst/>
                        </a:rPr>
                        <a:t>Thursday 11th April;</a:t>
                      </a:r>
                      <a:endParaRPr lang="en-GB" sz="1200" b="0" i="0" u="none" strike="noStrike">
                        <a:solidFill>
                          <a:srgbClr val="000000"/>
                        </a:solidFill>
                        <a:effectLst/>
                        <a:latin typeface="Aptos Narrow"/>
                      </a:endParaRPr>
                    </a:p>
                  </a:txBody>
                  <a:tcPr marL="5213" marR="5213" marT="5213" marB="0" anchor="b">
                    <a:solidFill>
                      <a:srgbClr val="00B0F0"/>
                    </a:solidFill>
                  </a:tcPr>
                </a:tc>
                <a:tc>
                  <a:txBody>
                    <a:bodyPr/>
                    <a:lstStyle/>
                    <a:p>
                      <a:pPr algn="ctr" fontAlgn="b"/>
                      <a:r>
                        <a:rPr lang="en-GB" sz="1200" u="none" strike="noStrike">
                          <a:effectLst/>
                        </a:rPr>
                        <a:t>History </a:t>
                      </a:r>
                      <a:endParaRPr lang="en-GB" sz="1200" b="0" i="0" u="none" strike="noStrike">
                        <a:solidFill>
                          <a:srgbClr val="000000"/>
                        </a:solidFill>
                        <a:effectLst/>
                        <a:latin typeface="Aptos Narrow"/>
                      </a:endParaRPr>
                    </a:p>
                  </a:txBody>
                  <a:tcPr marL="5213" marR="5213" marT="5213" marB="0" anchor="b">
                    <a:solidFill>
                      <a:srgbClr val="00B0F0"/>
                    </a:solidFill>
                  </a:tcPr>
                </a:tc>
                <a:tc>
                  <a:txBody>
                    <a:bodyPr/>
                    <a:lstStyle/>
                    <a:p>
                      <a:pPr algn="ctr" fontAlgn="b"/>
                      <a:r>
                        <a:rPr lang="en-GB" sz="1200" u="none" strike="noStrike">
                          <a:effectLst/>
                        </a:rPr>
                        <a:t>GCSE</a:t>
                      </a:r>
                      <a:endParaRPr lang="en-GB" sz="1200" b="0" i="0" u="none" strike="noStrike">
                        <a:solidFill>
                          <a:srgbClr val="000000"/>
                        </a:solidFill>
                        <a:effectLst/>
                        <a:latin typeface="Aptos Narrow"/>
                      </a:endParaRPr>
                    </a:p>
                  </a:txBody>
                  <a:tcPr marL="5213" marR="5213" marT="5213" marB="0" anchor="b">
                    <a:solidFill>
                      <a:srgbClr val="00B0F0"/>
                    </a:solidFill>
                  </a:tcPr>
                </a:tc>
                <a:tc>
                  <a:txBody>
                    <a:bodyPr/>
                    <a:lstStyle/>
                    <a:p>
                      <a:pPr algn="ctr" fontAlgn="b"/>
                      <a:r>
                        <a:rPr lang="en-GB" sz="1200" u="none" strike="noStrike">
                          <a:effectLst/>
                        </a:rPr>
                        <a:t>All Year 11 students </a:t>
                      </a:r>
                      <a:endParaRPr lang="en-GB" sz="1200" b="0" i="0" u="none" strike="noStrike">
                        <a:solidFill>
                          <a:srgbClr val="000000"/>
                        </a:solidFill>
                        <a:effectLst/>
                        <a:latin typeface="Aptos Narrow"/>
                      </a:endParaRPr>
                    </a:p>
                  </a:txBody>
                  <a:tcPr marL="5213" marR="5213" marT="5213" marB="0" anchor="b">
                    <a:solidFill>
                      <a:srgbClr val="00B0F0"/>
                    </a:solidFill>
                  </a:tcPr>
                </a:tc>
                <a:tc>
                  <a:txBody>
                    <a:bodyPr/>
                    <a:lstStyle/>
                    <a:p>
                      <a:pPr algn="ctr" fontAlgn="b"/>
                      <a:r>
                        <a:rPr lang="en-GB" sz="1200" u="none" strike="noStrike">
                          <a:effectLst/>
                        </a:rPr>
                        <a:t>Germany and Cold War papers </a:t>
                      </a:r>
                      <a:endParaRPr lang="en-GB" sz="1200" b="0" i="0" u="none" strike="noStrike">
                        <a:solidFill>
                          <a:srgbClr val="000000"/>
                        </a:solidFill>
                        <a:effectLst/>
                        <a:latin typeface="Aptos Narrow"/>
                      </a:endParaRPr>
                    </a:p>
                  </a:txBody>
                  <a:tcPr marL="5213" marR="5213" marT="5213" marB="0" anchor="b">
                    <a:solidFill>
                      <a:srgbClr val="00B0F0"/>
                    </a:solidFill>
                  </a:tcPr>
                </a:tc>
                <a:tc>
                  <a:txBody>
                    <a:bodyPr/>
                    <a:lstStyle/>
                    <a:p>
                      <a:pPr algn="ctr" fontAlgn="b"/>
                      <a:r>
                        <a:rPr lang="en-GB" sz="1200" u="none" strike="noStrike">
                          <a:effectLst/>
                        </a:rPr>
                        <a:t>10am - 12pm</a:t>
                      </a:r>
                      <a:endParaRPr lang="en-GB" sz="1200" b="0" i="0" u="none" strike="noStrike">
                        <a:solidFill>
                          <a:srgbClr val="000000"/>
                        </a:solidFill>
                        <a:effectLst/>
                        <a:latin typeface="Aptos Narrow"/>
                      </a:endParaRPr>
                    </a:p>
                  </a:txBody>
                  <a:tcPr marL="5213" marR="5213" marT="5213" marB="0" anchor="b">
                    <a:solidFill>
                      <a:srgbClr val="00B0F0"/>
                    </a:solidFill>
                  </a:tcPr>
                </a:tc>
                <a:extLst>
                  <a:ext uri="{0D108BD9-81ED-4DB2-BD59-A6C34878D82A}">
                    <a16:rowId xmlns:a16="http://schemas.microsoft.com/office/drawing/2014/main" val="3345168732"/>
                  </a:ext>
                </a:extLst>
              </a:tr>
              <a:tr h="545152">
                <a:tc>
                  <a:txBody>
                    <a:bodyPr/>
                    <a:lstStyle/>
                    <a:p>
                      <a:pPr algn="ctr" fontAlgn="b"/>
                      <a:r>
                        <a:rPr lang="en-GB" sz="1200" u="none" strike="noStrike">
                          <a:effectLst/>
                        </a:rPr>
                        <a:t>Thursday 11th April;</a:t>
                      </a:r>
                      <a:endParaRPr lang="en-GB" sz="1200" b="0" i="0" u="none" strike="noStrike">
                        <a:solidFill>
                          <a:srgbClr val="000000"/>
                        </a:solidFill>
                        <a:effectLst/>
                        <a:latin typeface="Aptos Narrow"/>
                      </a:endParaRPr>
                    </a:p>
                  </a:txBody>
                  <a:tcPr marL="5213" marR="5213" marT="5213" marB="0" anchor="b">
                    <a:solidFill>
                      <a:srgbClr val="00B0F0"/>
                    </a:solidFill>
                  </a:tcPr>
                </a:tc>
                <a:tc>
                  <a:txBody>
                    <a:bodyPr/>
                    <a:lstStyle/>
                    <a:p>
                      <a:pPr algn="ctr" fontAlgn="b"/>
                      <a:r>
                        <a:rPr lang="en-GB" sz="1200" u="none" strike="noStrike">
                          <a:effectLst/>
                        </a:rPr>
                        <a:t>Sociology</a:t>
                      </a:r>
                      <a:endParaRPr lang="en-GB" sz="1200" b="0" i="0" u="none" strike="noStrike">
                        <a:solidFill>
                          <a:srgbClr val="000000"/>
                        </a:solidFill>
                        <a:effectLst/>
                        <a:latin typeface="Aptos Narrow"/>
                      </a:endParaRPr>
                    </a:p>
                  </a:txBody>
                  <a:tcPr marL="5213" marR="5213" marT="5213" marB="0" anchor="b">
                    <a:solidFill>
                      <a:srgbClr val="00B0F0"/>
                    </a:solidFill>
                  </a:tcPr>
                </a:tc>
                <a:tc>
                  <a:txBody>
                    <a:bodyPr/>
                    <a:lstStyle/>
                    <a:p>
                      <a:pPr algn="ctr" fontAlgn="b"/>
                      <a:r>
                        <a:rPr lang="en-GB" sz="1200" u="none" strike="noStrike">
                          <a:effectLst/>
                        </a:rPr>
                        <a:t>GCSE</a:t>
                      </a:r>
                      <a:endParaRPr lang="en-GB" sz="1200" b="0" i="0" u="none" strike="noStrike">
                        <a:solidFill>
                          <a:srgbClr val="000000"/>
                        </a:solidFill>
                        <a:effectLst/>
                        <a:latin typeface="Aptos Narrow"/>
                      </a:endParaRPr>
                    </a:p>
                  </a:txBody>
                  <a:tcPr marL="5213" marR="5213" marT="5213" marB="0" anchor="b">
                    <a:solidFill>
                      <a:srgbClr val="00B0F0"/>
                    </a:solidFill>
                  </a:tcPr>
                </a:tc>
                <a:tc>
                  <a:txBody>
                    <a:bodyPr/>
                    <a:lstStyle/>
                    <a:p>
                      <a:pPr algn="ctr" fontAlgn="b"/>
                      <a:r>
                        <a:rPr lang="en-GB" sz="1200" u="none" strike="noStrike">
                          <a:effectLst/>
                        </a:rPr>
                        <a:t>Year 11s looking to secure a grade 5 or more</a:t>
                      </a:r>
                      <a:endParaRPr lang="en-GB" sz="1200" b="0" i="0" u="none" strike="noStrike">
                        <a:solidFill>
                          <a:srgbClr val="000000"/>
                        </a:solidFill>
                        <a:effectLst/>
                        <a:latin typeface="Aptos Narrow"/>
                      </a:endParaRPr>
                    </a:p>
                  </a:txBody>
                  <a:tcPr marL="5213" marR="5213" marT="5213" marB="0" anchor="b">
                    <a:solidFill>
                      <a:srgbClr val="00B0F0"/>
                    </a:solidFill>
                  </a:tcPr>
                </a:tc>
                <a:tc>
                  <a:txBody>
                    <a:bodyPr/>
                    <a:lstStyle/>
                    <a:p>
                      <a:pPr algn="ctr" fontAlgn="b"/>
                      <a:r>
                        <a:rPr lang="en-GB" sz="1200" u="none" strike="noStrike">
                          <a:effectLst/>
                        </a:rPr>
                        <a:t>Exam skills</a:t>
                      </a:r>
                      <a:endParaRPr lang="en-GB" sz="1200" b="0" i="0" u="none" strike="noStrike">
                        <a:solidFill>
                          <a:srgbClr val="000000"/>
                        </a:solidFill>
                        <a:effectLst/>
                        <a:latin typeface="Aptos Narrow"/>
                      </a:endParaRPr>
                    </a:p>
                  </a:txBody>
                  <a:tcPr marL="5213" marR="5213" marT="5213" marB="0" anchor="b">
                    <a:solidFill>
                      <a:srgbClr val="00B0F0"/>
                    </a:solidFill>
                  </a:tcPr>
                </a:tc>
                <a:tc>
                  <a:txBody>
                    <a:bodyPr/>
                    <a:lstStyle/>
                    <a:p>
                      <a:pPr algn="ctr" fontAlgn="b"/>
                      <a:r>
                        <a:rPr lang="en-GB" sz="1200" u="none" strike="noStrike">
                          <a:effectLst/>
                        </a:rPr>
                        <a:t>11am - 1pm</a:t>
                      </a:r>
                      <a:endParaRPr lang="en-GB" sz="1200" b="0" i="0" u="none" strike="noStrike">
                        <a:solidFill>
                          <a:srgbClr val="000000"/>
                        </a:solidFill>
                        <a:effectLst/>
                        <a:latin typeface="Aptos Narrow"/>
                      </a:endParaRPr>
                    </a:p>
                  </a:txBody>
                  <a:tcPr marL="5213" marR="5213" marT="5213" marB="0" anchor="b">
                    <a:solidFill>
                      <a:srgbClr val="00B0F0"/>
                    </a:solidFill>
                  </a:tcPr>
                </a:tc>
                <a:extLst>
                  <a:ext uri="{0D108BD9-81ED-4DB2-BD59-A6C34878D82A}">
                    <a16:rowId xmlns:a16="http://schemas.microsoft.com/office/drawing/2014/main" val="159057593"/>
                  </a:ext>
                </a:extLst>
              </a:tr>
              <a:tr h="1666983">
                <a:tc>
                  <a:txBody>
                    <a:bodyPr/>
                    <a:lstStyle/>
                    <a:p>
                      <a:pPr algn="ctr" fontAlgn="b"/>
                      <a:r>
                        <a:rPr lang="en-GB" sz="1200" u="none" strike="noStrike" dirty="0">
                          <a:effectLst/>
                        </a:rPr>
                        <a:t>Thursday 11th April;</a:t>
                      </a:r>
                      <a:endParaRPr lang="en-GB" sz="1200" b="0" i="0" u="none" strike="noStrike" dirty="0">
                        <a:solidFill>
                          <a:srgbClr val="000000"/>
                        </a:solidFill>
                        <a:effectLst/>
                        <a:latin typeface="Aptos Narrow"/>
                      </a:endParaRPr>
                    </a:p>
                  </a:txBody>
                  <a:tcPr marL="5213" marR="5213" marT="5213" marB="0" anchor="b">
                    <a:solidFill>
                      <a:srgbClr val="00B0F0"/>
                    </a:solidFill>
                  </a:tcPr>
                </a:tc>
                <a:tc>
                  <a:txBody>
                    <a:bodyPr/>
                    <a:lstStyle/>
                    <a:p>
                      <a:pPr algn="ctr" fontAlgn="b"/>
                      <a:r>
                        <a:rPr lang="en-GB" sz="1200" u="none" strike="noStrike" dirty="0">
                          <a:effectLst/>
                        </a:rPr>
                        <a:t>Combined Science Physics</a:t>
                      </a:r>
                      <a:endParaRPr lang="en-GB" sz="1200" b="0" i="0" u="none" strike="noStrike" dirty="0">
                        <a:solidFill>
                          <a:srgbClr val="000000"/>
                        </a:solidFill>
                        <a:effectLst/>
                        <a:latin typeface="Aptos Narrow"/>
                      </a:endParaRPr>
                    </a:p>
                  </a:txBody>
                  <a:tcPr marL="5213" marR="5213" marT="5213" marB="0" anchor="b">
                    <a:solidFill>
                      <a:srgbClr val="00B0F0"/>
                    </a:solidFill>
                  </a:tcPr>
                </a:tc>
                <a:tc>
                  <a:txBody>
                    <a:bodyPr/>
                    <a:lstStyle/>
                    <a:p>
                      <a:pPr algn="ctr" fontAlgn="b"/>
                      <a:r>
                        <a:rPr lang="en-GB" sz="1200" u="none" strike="noStrike" dirty="0">
                          <a:effectLst/>
                        </a:rPr>
                        <a:t>GCSE</a:t>
                      </a:r>
                      <a:endParaRPr lang="en-GB" sz="1200" b="0" i="0" u="none" strike="noStrike" dirty="0">
                        <a:solidFill>
                          <a:srgbClr val="000000"/>
                        </a:solidFill>
                        <a:effectLst/>
                        <a:latin typeface="Aptos Narrow"/>
                      </a:endParaRPr>
                    </a:p>
                  </a:txBody>
                  <a:tcPr marL="5213" marR="5213" marT="5213" marB="0" anchor="b">
                    <a:solidFill>
                      <a:srgbClr val="00B0F0"/>
                    </a:solidFill>
                  </a:tcPr>
                </a:tc>
                <a:tc>
                  <a:txBody>
                    <a:bodyPr/>
                    <a:lstStyle/>
                    <a:p>
                      <a:pPr algn="ctr" fontAlgn="b"/>
                      <a:r>
                        <a:rPr lang="en-GB" sz="1200" u="none" strike="noStrike" dirty="0">
                          <a:effectLst/>
                        </a:rPr>
                        <a:t>Year 11 Combined science physics</a:t>
                      </a:r>
                      <a:endParaRPr lang="en-GB" sz="1200" b="0" i="0" u="none" strike="noStrike" dirty="0">
                        <a:solidFill>
                          <a:srgbClr val="000000"/>
                        </a:solidFill>
                        <a:effectLst/>
                        <a:latin typeface="Aptos"/>
                      </a:endParaRPr>
                    </a:p>
                  </a:txBody>
                  <a:tcPr marL="5213" marR="5213" marT="5213" marB="0" anchor="b">
                    <a:solidFill>
                      <a:srgbClr val="00B0F0"/>
                    </a:solidFill>
                  </a:tcPr>
                </a:tc>
                <a:tc>
                  <a:txBody>
                    <a:bodyPr/>
                    <a:lstStyle/>
                    <a:p>
                      <a:pPr algn="ctr" fontAlgn="b"/>
                      <a:r>
                        <a:rPr lang="en-GB" sz="1200" u="none" strike="noStrike" dirty="0">
                          <a:effectLst/>
                        </a:rPr>
                        <a:t>6 Key Concepts for Physics (GPE/KE, potential difference/current, gas pressure, half life, terminal velocity, waves on a ripple tank)</a:t>
                      </a:r>
                      <a:endParaRPr lang="en-GB" sz="1200" b="0" i="0" u="none" strike="noStrike" dirty="0">
                        <a:solidFill>
                          <a:srgbClr val="000000"/>
                        </a:solidFill>
                        <a:effectLst/>
                        <a:latin typeface="Aptos"/>
                      </a:endParaRPr>
                    </a:p>
                  </a:txBody>
                  <a:tcPr marL="5213" marR="5213" marT="5213" marB="0" anchor="b">
                    <a:solidFill>
                      <a:srgbClr val="00B0F0"/>
                    </a:solidFill>
                  </a:tcPr>
                </a:tc>
                <a:tc>
                  <a:txBody>
                    <a:bodyPr/>
                    <a:lstStyle/>
                    <a:p>
                      <a:pPr algn="ctr" fontAlgn="b"/>
                      <a:r>
                        <a:rPr lang="en-GB" sz="1200" u="none" strike="noStrike" dirty="0">
                          <a:effectLst/>
                        </a:rPr>
                        <a:t>12pm - 2pm</a:t>
                      </a:r>
                      <a:endParaRPr lang="en-GB" sz="1200" b="0" i="0" u="none" strike="noStrike" dirty="0">
                        <a:solidFill>
                          <a:srgbClr val="000000"/>
                        </a:solidFill>
                        <a:effectLst/>
                        <a:latin typeface="Aptos Narrow"/>
                      </a:endParaRPr>
                    </a:p>
                  </a:txBody>
                  <a:tcPr marL="5213" marR="5213" marT="5213" marB="0" anchor="b">
                    <a:solidFill>
                      <a:srgbClr val="00B0F0"/>
                    </a:solidFill>
                  </a:tcPr>
                </a:tc>
                <a:extLst>
                  <a:ext uri="{0D108BD9-81ED-4DB2-BD59-A6C34878D82A}">
                    <a16:rowId xmlns:a16="http://schemas.microsoft.com/office/drawing/2014/main" val="2113660027"/>
                  </a:ext>
                </a:extLst>
              </a:tr>
            </a:tbl>
          </a:graphicData>
        </a:graphic>
      </p:graphicFrame>
    </p:spTree>
    <p:extLst>
      <p:ext uri="{BB962C8B-B14F-4D97-AF65-F5344CB8AC3E}">
        <p14:creationId xmlns:p14="http://schemas.microsoft.com/office/powerpoint/2010/main" val="2874049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5" descr="Hayes School Banner.png"/>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36512" y="0"/>
            <a:ext cx="9252520" cy="141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2">
            <a:extLst>
              <a:ext uri="{FF2B5EF4-FFF2-40B4-BE49-F238E27FC236}">
                <a16:creationId xmlns:a16="http://schemas.microsoft.com/office/drawing/2014/main" id="{5B9F1DAF-8471-71F6-0D75-4A1D0CED335F}"/>
              </a:ext>
            </a:extLst>
          </p:cNvPr>
          <p:cNvSpPr txBox="1">
            <a:spLocks/>
          </p:cNvSpPr>
          <p:nvPr/>
        </p:nvSpPr>
        <p:spPr bwMode="auto">
          <a:xfrm>
            <a:off x="628650" y="1340768"/>
            <a:ext cx="7886700" cy="511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80000"/>
              </a:lnSpc>
              <a:buFont typeface="Arial" charset="0"/>
              <a:buChar char="•"/>
              <a:defRPr/>
            </a:pPr>
            <a:endParaRPr lang="en-GB" sz="1800" dirty="0">
              <a:solidFill>
                <a:schemeClr val="tx1"/>
              </a:solidFill>
            </a:endParaRPr>
          </a:p>
          <a:p>
            <a:pPr>
              <a:lnSpc>
                <a:spcPct val="80000"/>
              </a:lnSpc>
              <a:buFont typeface="Arial" charset="0"/>
              <a:buChar char="•"/>
              <a:defRPr/>
            </a:pPr>
            <a:endParaRPr lang="en-GB" sz="1800" dirty="0">
              <a:solidFill>
                <a:schemeClr val="tx1"/>
              </a:solidFill>
            </a:endParaRPr>
          </a:p>
          <a:p>
            <a:pPr>
              <a:lnSpc>
                <a:spcPct val="80000"/>
              </a:lnSpc>
              <a:defRPr/>
            </a:pPr>
            <a:r>
              <a:rPr lang="en-GB" sz="3000" dirty="0">
                <a:solidFill>
                  <a:schemeClr val="tx1"/>
                </a:solidFill>
              </a:rPr>
              <a:t>The Exam period starts: w/c 6</a:t>
            </a:r>
            <a:r>
              <a:rPr lang="en-GB" sz="3000" dirty="0" smtClean="0">
                <a:solidFill>
                  <a:schemeClr val="tx1"/>
                </a:solidFill>
              </a:rPr>
              <a:t>th </a:t>
            </a:r>
            <a:r>
              <a:rPr lang="en-GB" sz="3000" dirty="0">
                <a:solidFill>
                  <a:schemeClr val="tx1"/>
                </a:solidFill>
              </a:rPr>
              <a:t>May.</a:t>
            </a:r>
            <a:endParaRPr lang="en-GB" sz="3000" dirty="0">
              <a:solidFill>
                <a:schemeClr val="tx1"/>
              </a:solidFill>
              <a:cs typeface="Calibri"/>
            </a:endParaRPr>
          </a:p>
          <a:p>
            <a:pPr>
              <a:lnSpc>
                <a:spcPct val="80000"/>
              </a:lnSpc>
              <a:defRPr/>
            </a:pPr>
            <a:r>
              <a:rPr lang="en-GB" sz="3000" dirty="0">
                <a:solidFill>
                  <a:schemeClr val="tx1"/>
                </a:solidFill>
              </a:rPr>
              <a:t>Announced to </a:t>
            </a:r>
            <a:r>
              <a:rPr lang="en-GB" sz="3000" dirty="0" smtClean="0">
                <a:solidFill>
                  <a:schemeClr val="tx1"/>
                </a:solidFill>
              </a:rPr>
              <a:t>students last week.</a:t>
            </a:r>
            <a:endParaRPr lang="en-GB" sz="3000" dirty="0">
              <a:solidFill>
                <a:schemeClr val="tx1"/>
              </a:solidFill>
            </a:endParaRPr>
          </a:p>
          <a:p>
            <a:pPr>
              <a:lnSpc>
                <a:spcPct val="80000"/>
              </a:lnSpc>
              <a:defRPr/>
            </a:pPr>
            <a:endParaRPr lang="en-GB" sz="3000" dirty="0">
              <a:solidFill>
                <a:schemeClr val="tx1"/>
              </a:solidFill>
            </a:endParaRPr>
          </a:p>
          <a:p>
            <a:pPr>
              <a:lnSpc>
                <a:spcPct val="80000"/>
              </a:lnSpc>
              <a:defRPr/>
            </a:pPr>
            <a:r>
              <a:rPr lang="en-GB" sz="3000" dirty="0">
                <a:solidFill>
                  <a:schemeClr val="tx1"/>
                </a:solidFill>
              </a:rPr>
              <a:t>The proper ‘Timetable’ to follow.</a:t>
            </a:r>
            <a:endParaRPr lang="en-GB" sz="3000" dirty="0">
              <a:solidFill>
                <a:schemeClr val="tx1"/>
              </a:solidFill>
              <a:cs typeface="Calibri"/>
            </a:endParaRPr>
          </a:p>
          <a:p>
            <a:pPr>
              <a:lnSpc>
                <a:spcPct val="80000"/>
              </a:lnSpc>
              <a:defRPr/>
            </a:pPr>
            <a:endParaRPr lang="en-GB" sz="3000" dirty="0">
              <a:solidFill>
                <a:schemeClr val="tx1"/>
              </a:solidFill>
            </a:endParaRPr>
          </a:p>
          <a:p>
            <a:pPr>
              <a:lnSpc>
                <a:spcPct val="80000"/>
              </a:lnSpc>
              <a:defRPr/>
            </a:pPr>
            <a:r>
              <a:rPr lang="en-GB" sz="3000" dirty="0">
                <a:solidFill>
                  <a:schemeClr val="tx1"/>
                </a:solidFill>
              </a:rPr>
              <a:t>The Final exam is scheduled to be : </a:t>
            </a:r>
            <a:r>
              <a:rPr lang="en-GB" sz="3000" dirty="0" smtClean="0">
                <a:solidFill>
                  <a:schemeClr val="tx1"/>
                </a:solidFill>
              </a:rPr>
              <a:t>18</a:t>
            </a:r>
            <a:r>
              <a:rPr lang="en-GB" sz="3000" baseline="30000" dirty="0" smtClean="0">
                <a:solidFill>
                  <a:schemeClr val="tx1"/>
                </a:solidFill>
              </a:rPr>
              <a:t>th</a:t>
            </a:r>
            <a:r>
              <a:rPr lang="en-GB" sz="3000" dirty="0" smtClean="0">
                <a:solidFill>
                  <a:schemeClr val="tx1"/>
                </a:solidFill>
              </a:rPr>
              <a:t> </a:t>
            </a:r>
            <a:r>
              <a:rPr lang="en-GB" sz="3000" dirty="0">
                <a:solidFill>
                  <a:schemeClr val="tx1"/>
                </a:solidFill>
              </a:rPr>
              <a:t>June</a:t>
            </a:r>
            <a:endParaRPr lang="en-GB" sz="3000" dirty="0">
              <a:solidFill>
                <a:schemeClr val="tx1"/>
              </a:solidFill>
              <a:cs typeface="Calibri"/>
            </a:endParaRPr>
          </a:p>
          <a:p>
            <a:pPr>
              <a:lnSpc>
                <a:spcPct val="80000"/>
              </a:lnSpc>
              <a:defRPr/>
            </a:pPr>
            <a:endParaRPr lang="en-GB" sz="3000" dirty="0">
              <a:solidFill>
                <a:schemeClr val="tx1"/>
              </a:solidFill>
            </a:endParaRPr>
          </a:p>
          <a:p>
            <a:pPr>
              <a:lnSpc>
                <a:spcPct val="80000"/>
              </a:lnSpc>
              <a:defRPr/>
            </a:pPr>
            <a:r>
              <a:rPr lang="en-GB" sz="3000" dirty="0">
                <a:solidFill>
                  <a:schemeClr val="tx1"/>
                </a:solidFill>
              </a:rPr>
              <a:t>MFL speaking assessments and Art exams will fall before the </a:t>
            </a:r>
            <a:r>
              <a:rPr lang="en-GB" sz="3000" dirty="0" smtClean="0">
                <a:solidFill>
                  <a:schemeClr val="tx1"/>
                </a:solidFill>
              </a:rPr>
              <a:t>6</a:t>
            </a:r>
            <a:r>
              <a:rPr lang="en-GB" sz="3000" baseline="30000" dirty="0" smtClean="0">
                <a:solidFill>
                  <a:schemeClr val="tx1"/>
                </a:solidFill>
              </a:rPr>
              <a:t>th</a:t>
            </a:r>
            <a:r>
              <a:rPr lang="en-GB" sz="3000" dirty="0" smtClean="0">
                <a:solidFill>
                  <a:schemeClr val="tx1"/>
                </a:solidFill>
              </a:rPr>
              <a:t>.</a:t>
            </a:r>
            <a:endParaRPr lang="en-GB" sz="3000" baseline="30000" dirty="0">
              <a:solidFill>
                <a:schemeClr val="tx1"/>
              </a:solidFill>
              <a:cs typeface="Calibri"/>
            </a:endParaRPr>
          </a:p>
          <a:p>
            <a:pPr>
              <a:lnSpc>
                <a:spcPct val="80000"/>
              </a:lnSpc>
              <a:defRPr/>
            </a:pPr>
            <a:endParaRPr lang="en-GB" sz="1800" dirty="0">
              <a:solidFill>
                <a:schemeClr val="tx1"/>
              </a:solidFill>
            </a:endParaRPr>
          </a:p>
        </p:txBody>
      </p:sp>
      <p:sp>
        <p:nvSpPr>
          <p:cNvPr id="3" name="Rectangle 2"/>
          <p:cNvSpPr/>
          <p:nvPr/>
        </p:nvSpPr>
        <p:spPr>
          <a:xfrm>
            <a:off x="1403648" y="764704"/>
            <a:ext cx="1817357" cy="369332"/>
          </a:xfrm>
          <a:prstGeom prst="rect">
            <a:avLst/>
          </a:prstGeom>
        </p:spPr>
        <p:txBody>
          <a:bodyPr wrap="none">
            <a:spAutoFit/>
          </a:bodyPr>
          <a:lstStyle/>
          <a:p>
            <a:r>
              <a:rPr lang="en-GB" b="1" dirty="0"/>
              <a:t>The exam season</a:t>
            </a:r>
            <a:endParaRPr lang="en-GB" dirty="0"/>
          </a:p>
        </p:txBody>
      </p:sp>
    </p:spTree>
    <p:extLst>
      <p:ext uri="{BB962C8B-B14F-4D97-AF65-F5344CB8AC3E}">
        <p14:creationId xmlns:p14="http://schemas.microsoft.com/office/powerpoint/2010/main" val="4654304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5" descr="Hayes School Banner.png"/>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36512" y="0"/>
            <a:ext cx="9252520" cy="141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2">
            <a:extLst>
              <a:ext uri="{FF2B5EF4-FFF2-40B4-BE49-F238E27FC236}">
                <a16:creationId xmlns:a16="http://schemas.microsoft.com/office/drawing/2014/main" id="{6328D133-A3D3-D7E2-4A16-D67F09E9B97C}"/>
              </a:ext>
            </a:extLst>
          </p:cNvPr>
          <p:cNvSpPr txBox="1">
            <a:spLocks/>
          </p:cNvSpPr>
          <p:nvPr/>
        </p:nvSpPr>
        <p:spPr bwMode="auto">
          <a:xfrm>
            <a:off x="628650" y="4042954"/>
            <a:ext cx="7886700" cy="2545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80000"/>
              </a:lnSpc>
              <a:defRPr/>
            </a:pPr>
            <a:r>
              <a:rPr lang="en-GB" sz="1800" b="1" dirty="0">
                <a:solidFill>
                  <a:schemeClr val="tx1"/>
                </a:solidFill>
              </a:rPr>
              <a:t>What if your child is unwell?</a:t>
            </a:r>
          </a:p>
          <a:p>
            <a:pPr>
              <a:lnSpc>
                <a:spcPct val="80000"/>
              </a:lnSpc>
              <a:defRPr/>
            </a:pPr>
            <a:endParaRPr lang="en-GB" sz="1800" b="1" dirty="0">
              <a:solidFill>
                <a:schemeClr val="tx1"/>
              </a:solidFill>
            </a:endParaRPr>
          </a:p>
          <a:p>
            <a:r>
              <a:rPr lang="en-GB" sz="1800" dirty="0">
                <a:solidFill>
                  <a:schemeClr val="tx1"/>
                </a:solidFill>
              </a:rPr>
              <a:t>Try as hard as you can to get them in! </a:t>
            </a:r>
            <a:r>
              <a:rPr lang="en-GB" sz="1800" i="1" dirty="0">
                <a:solidFill>
                  <a:schemeClr val="tx1"/>
                </a:solidFill>
              </a:rPr>
              <a:t>The 6th form will be made aware</a:t>
            </a:r>
            <a:r>
              <a:rPr lang="en-GB" sz="1800" dirty="0">
                <a:solidFill>
                  <a:schemeClr val="tx1"/>
                </a:solidFill>
              </a:rPr>
              <a:t>.</a:t>
            </a:r>
            <a:endParaRPr lang="en-GB" dirty="0">
              <a:solidFill>
                <a:schemeClr val="tx1"/>
              </a:solidFill>
            </a:endParaRPr>
          </a:p>
          <a:p>
            <a:endParaRPr lang="en-GB" sz="1800" dirty="0">
              <a:solidFill>
                <a:schemeClr val="tx1"/>
              </a:solidFill>
            </a:endParaRPr>
          </a:p>
          <a:p>
            <a:r>
              <a:rPr lang="en-GB" sz="1800" dirty="0">
                <a:solidFill>
                  <a:schemeClr val="tx1"/>
                </a:solidFill>
              </a:rPr>
              <a:t> There is no opportunity to re- sit individual units, only the entire set of units in a later exam series.</a:t>
            </a:r>
            <a:endParaRPr lang="en-GB" dirty="0">
              <a:solidFill>
                <a:schemeClr val="tx1"/>
              </a:solidFill>
              <a:cs typeface="Calibri"/>
            </a:endParaRPr>
          </a:p>
          <a:p>
            <a:r>
              <a:rPr lang="en-GB" sz="1800" dirty="0">
                <a:solidFill>
                  <a:schemeClr val="tx1"/>
                </a:solidFill>
                <a:cs typeface="Calibri"/>
              </a:rPr>
              <a:t>Exam boards try to space exams in each subject, so illness affects fewer units in each subject.</a:t>
            </a:r>
          </a:p>
        </p:txBody>
      </p:sp>
      <p:sp>
        <p:nvSpPr>
          <p:cNvPr id="4" name="Content Placeholder 2">
            <a:extLst>
              <a:ext uri="{FF2B5EF4-FFF2-40B4-BE49-F238E27FC236}">
                <a16:creationId xmlns:a16="http://schemas.microsoft.com/office/drawing/2014/main" id="{AA95C701-5FF3-45D6-C786-0DDD1FD7D491}"/>
              </a:ext>
            </a:extLst>
          </p:cNvPr>
          <p:cNvSpPr txBox="1">
            <a:spLocks/>
          </p:cNvSpPr>
          <p:nvPr/>
        </p:nvSpPr>
        <p:spPr bwMode="auto">
          <a:xfrm>
            <a:off x="627524" y="1300133"/>
            <a:ext cx="7886700" cy="2229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80000"/>
              </a:lnSpc>
              <a:defRPr/>
            </a:pPr>
            <a:r>
              <a:rPr lang="en-GB" sz="2400" b="1" dirty="0">
                <a:solidFill>
                  <a:schemeClr val="tx1"/>
                </a:solidFill>
                <a:cs typeface="Calibri"/>
              </a:rPr>
              <a:t>Exam clashes</a:t>
            </a:r>
            <a:r>
              <a:rPr lang="en-GB" sz="1800" b="1" dirty="0">
                <a:solidFill>
                  <a:schemeClr val="tx1"/>
                </a:solidFill>
                <a:cs typeface="Calibri"/>
              </a:rPr>
              <a:t>: </a:t>
            </a:r>
            <a:r>
              <a:rPr lang="en-GB" sz="1800" dirty="0">
                <a:solidFill>
                  <a:schemeClr val="tx1"/>
                </a:solidFill>
                <a:cs typeface="Calibri"/>
              </a:rPr>
              <a:t>We are aware that some students have 'clashes', as in they have two exams scheduled for the same sitting. This affects about 30 students and requires additional guidance and invigilation. We are taking advice now and know who these students are. </a:t>
            </a:r>
            <a:endParaRPr lang="en-US" dirty="0">
              <a:solidFill>
                <a:schemeClr val="tx1"/>
              </a:solidFill>
            </a:endParaRPr>
          </a:p>
          <a:p>
            <a:pPr>
              <a:lnSpc>
                <a:spcPct val="80000"/>
              </a:lnSpc>
              <a:defRPr/>
            </a:pPr>
            <a:r>
              <a:rPr lang="en-GB" sz="1800" b="1" dirty="0">
                <a:solidFill>
                  <a:schemeClr val="tx1"/>
                </a:solidFill>
                <a:cs typeface="Calibri"/>
              </a:rPr>
              <a:t>Every affected student will receive letter detailing when both exams will be sat.</a:t>
            </a:r>
            <a:endParaRPr lang="en-GB">
              <a:solidFill>
                <a:schemeClr val="tx1"/>
              </a:solidFill>
            </a:endParaRPr>
          </a:p>
          <a:p>
            <a:pPr>
              <a:lnSpc>
                <a:spcPct val="80000"/>
              </a:lnSpc>
              <a:defRPr/>
            </a:pPr>
            <a:endParaRPr lang="en-GB" sz="1800" b="1" dirty="0">
              <a:solidFill>
                <a:schemeClr val="tx1"/>
              </a:solidFill>
              <a:cs typeface="Calibri"/>
            </a:endParaRPr>
          </a:p>
          <a:p>
            <a:pPr>
              <a:lnSpc>
                <a:spcPct val="80000"/>
              </a:lnSpc>
              <a:defRPr/>
            </a:pPr>
            <a:r>
              <a:rPr lang="en-GB" sz="1800" b="1" dirty="0">
                <a:solidFill>
                  <a:schemeClr val="tx1"/>
                </a:solidFill>
                <a:cs typeface="Calibri"/>
              </a:rPr>
              <a:t>In most cases, this will mean that the students sits both exams on the same day. </a:t>
            </a:r>
          </a:p>
        </p:txBody>
      </p:sp>
      <p:sp>
        <p:nvSpPr>
          <p:cNvPr id="3" name="Rectangle 2"/>
          <p:cNvSpPr/>
          <p:nvPr/>
        </p:nvSpPr>
        <p:spPr>
          <a:xfrm>
            <a:off x="1475656" y="762221"/>
            <a:ext cx="2593595" cy="369332"/>
          </a:xfrm>
          <a:prstGeom prst="rect">
            <a:avLst/>
          </a:prstGeom>
        </p:spPr>
        <p:txBody>
          <a:bodyPr wrap="none">
            <a:spAutoFit/>
          </a:bodyPr>
          <a:lstStyle/>
          <a:p>
            <a:r>
              <a:rPr lang="en-GB" b="1" dirty="0">
                <a:cs typeface="Calibri"/>
              </a:rPr>
              <a:t>Further guidance - Exams</a:t>
            </a:r>
            <a:endParaRPr lang="en-GB" dirty="0"/>
          </a:p>
        </p:txBody>
      </p:sp>
    </p:spTree>
    <p:extLst>
      <p:ext uri="{BB962C8B-B14F-4D97-AF65-F5344CB8AC3E}">
        <p14:creationId xmlns:p14="http://schemas.microsoft.com/office/powerpoint/2010/main" val="22466246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rcRect t="31250" b="31250"/>
          <a:stretch/>
        </p:blipFill>
        <p:spPr>
          <a:xfrm>
            <a:off x="0" y="857251"/>
            <a:ext cx="9141714" cy="2571107"/>
          </a:xfrm>
          <a:prstGeom prst="rect">
            <a:avLst/>
          </a:prstGeom>
        </p:spPr>
      </p:pic>
      <p:sp>
        <p:nvSpPr>
          <p:cNvPr id="3" name="Object 2"/>
          <p:cNvSpPr/>
          <p:nvPr/>
        </p:nvSpPr>
        <p:spPr>
          <a:xfrm>
            <a:off x="285679" y="4287921"/>
            <a:ext cx="8856035" cy="407092"/>
          </a:xfrm>
          <a:prstGeom prst="rect">
            <a:avLst/>
          </a:prstGeom>
          <a:noFill/>
        </p:spPr>
        <p:txBody>
          <a:bodyPr wrap="square" lIns="0" tIns="0" rIns="0" bIns="0" rtlCol="0" anchor="t"/>
          <a:lstStyle/>
          <a:p>
            <a:pPr>
              <a:lnSpc>
                <a:spcPts val="4319"/>
              </a:lnSpc>
              <a:spcAft>
                <a:spcPts val="450"/>
              </a:spcAft>
            </a:pPr>
            <a:r>
              <a:rPr lang="en-US" sz="4050" dirty="0">
                <a:solidFill>
                  <a:srgbClr val="0F3332"/>
                </a:solidFill>
                <a:latin typeface="Roboto" pitchFamily="34" charset="0"/>
                <a:ea typeface="Roboto" pitchFamily="34" charset="-122"/>
                <a:cs typeface="Roboto" pitchFamily="34" charset="-120"/>
              </a:rPr>
              <a:t>Examinations</a:t>
            </a:r>
            <a:endParaRPr lang="en-US" dirty="0"/>
          </a:p>
        </p:txBody>
      </p:sp>
      <p:sp>
        <p:nvSpPr>
          <p:cNvPr id="4" name="Object 3"/>
          <p:cNvSpPr/>
          <p:nvPr/>
        </p:nvSpPr>
        <p:spPr>
          <a:xfrm>
            <a:off x="321388" y="4944729"/>
            <a:ext cx="8820326" cy="153659"/>
          </a:xfrm>
          <a:prstGeom prst="rect">
            <a:avLst/>
          </a:prstGeom>
          <a:noFill/>
        </p:spPr>
        <p:txBody>
          <a:bodyPr wrap="square" lIns="0" tIns="0" rIns="0" bIns="0" rtlCol="0" anchor="t"/>
          <a:lstStyle/>
          <a:p>
            <a:pPr>
              <a:lnSpc>
                <a:spcPts val="1854"/>
              </a:lnSpc>
              <a:spcAft>
                <a:spcPts val="450"/>
              </a:spcAft>
            </a:pPr>
            <a:r>
              <a:rPr lang="en-US" sz="1275" kern="0" spc="36" dirty="0">
                <a:solidFill>
                  <a:srgbClr val="000000">
                    <a:alpha val="80000"/>
                  </a:srgbClr>
                </a:solidFill>
                <a:latin typeface="Lato" pitchFamily="34" charset="0"/>
                <a:ea typeface="Lato" pitchFamily="34" charset="-122"/>
                <a:cs typeface="Lato" pitchFamily="34" charset="-120"/>
              </a:rPr>
              <a:t>Important information for candidates, parents and carers</a:t>
            </a:r>
            <a:endParaRPr lang="en-US" dirty="0"/>
          </a:p>
        </p:txBody>
      </p:sp>
      <p:pic>
        <p:nvPicPr>
          <p:cNvPr id="6" name="Object 5" descr="preencoded.png"/>
          <p:cNvPicPr>
            <a:picLocks noChangeAspect="1"/>
          </p:cNvPicPr>
          <p:nvPr/>
        </p:nvPicPr>
        <p:blipFill rotWithShape="1">
          <a:blip r:embed="rId4"/>
          <a:srcRect l="1" r="75235"/>
          <a:stretch/>
        </p:blipFill>
        <p:spPr>
          <a:xfrm>
            <a:off x="7349837" y="4481491"/>
            <a:ext cx="1600200" cy="1519259"/>
          </a:xfrm>
          <a:prstGeom prst="rect">
            <a:avLst/>
          </a:prstGeom>
        </p:spPr>
      </p:pic>
      <p:pic>
        <p:nvPicPr>
          <p:cNvPr id="7" name="Picture 5" descr="Hayes School Banner.png"/>
          <p:cNvPicPr>
            <a:picLocks noChangeAspect="1"/>
          </p:cNvPicPr>
          <p:nvPr/>
        </p:nvPicPr>
        <p:blipFill rotWithShape="1">
          <a:blip r:embed="rId5">
            <a:extLst>
              <a:ext uri="{28A0092B-C50C-407E-A947-70E740481C1C}">
                <a14:useLocalDpi xmlns:a14="http://schemas.microsoft.com/office/drawing/2010/main" val="0"/>
              </a:ext>
            </a:extLst>
          </a:blip>
          <a:srcRect/>
          <a:stretch/>
        </p:blipFill>
        <p:spPr bwMode="auto">
          <a:xfrm>
            <a:off x="-36512" y="0"/>
            <a:ext cx="9252520" cy="141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6880569"/>
      </p:ext>
    </p:extLst>
  </p:cSld>
  <p:clrMapOvr>
    <a:masterClrMapping/>
  </p:clrMapOvr>
  <mc:AlternateContent xmlns:mc="http://schemas.openxmlformats.org/markup-compatibility/2006" xmlns:p14="http://schemas.microsoft.com/office/powerpoint/2010/main">
    <mc:Choice Requires="p14">
      <p:transition spd="slow" p14:dur="2000" advClick="0" advTm="47000"/>
    </mc:Choice>
    <mc:Fallback xmlns="">
      <p:transition spd="slow" advClick="0" advTm="47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443153" y="1533728"/>
            <a:ext cx="8713196" cy="235685"/>
          </a:xfrm>
          <a:prstGeom prst="rect">
            <a:avLst/>
          </a:prstGeom>
          <a:noFill/>
        </p:spPr>
        <p:txBody>
          <a:bodyPr wrap="square" lIns="0" tIns="0" rIns="0" bIns="0" rtlCol="0" anchor="t"/>
          <a:lstStyle/>
          <a:p>
            <a:pPr>
              <a:lnSpc>
                <a:spcPts val="2399"/>
              </a:lnSpc>
              <a:spcAft>
                <a:spcPts val="450"/>
              </a:spcAft>
            </a:pPr>
            <a:r>
              <a:rPr lang="en-US" sz="2250" dirty="0">
                <a:solidFill>
                  <a:srgbClr val="0F3332"/>
                </a:solidFill>
                <a:latin typeface="Roboto" pitchFamily="34" charset="0"/>
                <a:ea typeface="Roboto" pitchFamily="34" charset="-122"/>
                <a:cs typeface="Roboto" pitchFamily="34" charset="-120"/>
              </a:rPr>
              <a:t>Key principles</a:t>
            </a:r>
            <a:endParaRPr lang="en-US" dirty="0"/>
          </a:p>
        </p:txBody>
      </p:sp>
      <p:sp>
        <p:nvSpPr>
          <p:cNvPr id="3" name="Object 2"/>
          <p:cNvSpPr/>
          <p:nvPr/>
        </p:nvSpPr>
        <p:spPr>
          <a:xfrm>
            <a:off x="507079" y="1885693"/>
            <a:ext cx="8649269" cy="1975355"/>
          </a:xfrm>
          <a:prstGeom prst="rect">
            <a:avLst/>
          </a:prstGeom>
          <a:noFill/>
        </p:spPr>
        <p:txBody>
          <a:bodyPr wrap="square" rtlCol="0" anchor="ctr"/>
          <a:lstStyle/>
          <a:p>
            <a:pPr marL="182175" indent="-182175">
              <a:lnSpc>
                <a:spcPts val="1575"/>
              </a:lnSpc>
              <a:buSzPct val="100000"/>
              <a:buChar char="•"/>
            </a:pPr>
            <a:r>
              <a:rPr lang="en-US" sz="1600" b="1" kern="0" dirty="0">
                <a:solidFill>
                  <a:srgbClr val="0F3332"/>
                </a:solidFill>
                <a:latin typeface="Lato" pitchFamily="34" charset="0"/>
                <a:ea typeface="Lato" pitchFamily="34" charset="-122"/>
                <a:cs typeface="Lato" pitchFamily="34" charset="-120"/>
              </a:rPr>
              <a:t>All examination centres, including schools and colleges MUST ensure that they are compliant with the published regulations for exams as set out by JCQ and the exam boards</a:t>
            </a:r>
          </a:p>
          <a:p>
            <a:pPr marL="182175" indent="-182175">
              <a:lnSpc>
                <a:spcPts val="1575"/>
              </a:lnSpc>
              <a:buSzPct val="100000"/>
              <a:buChar char="•"/>
            </a:pPr>
            <a:r>
              <a:rPr lang="en-US" sz="1600" b="1" kern="0" dirty="0">
                <a:solidFill>
                  <a:srgbClr val="0F3332"/>
                </a:solidFill>
                <a:latin typeface="Lato" pitchFamily="34" charset="0"/>
                <a:ea typeface="Lato" pitchFamily="34" charset="-122"/>
                <a:cs typeface="Lato" pitchFamily="34" charset="-120"/>
              </a:rPr>
              <a:t>There are therefore rights and responsibilities for exam boards, staff working in school and candidates</a:t>
            </a:r>
          </a:p>
          <a:p>
            <a:pPr marL="182175" indent="-182175">
              <a:lnSpc>
                <a:spcPts val="1575"/>
              </a:lnSpc>
              <a:buSzPct val="100000"/>
              <a:buChar char="•"/>
            </a:pPr>
            <a:r>
              <a:rPr lang="en-US" sz="1600" b="1" kern="0" dirty="0">
                <a:solidFill>
                  <a:srgbClr val="0F3332"/>
                </a:solidFill>
                <a:latin typeface="Lato" pitchFamily="34" charset="0"/>
                <a:ea typeface="Lato" pitchFamily="34" charset="-122"/>
                <a:cs typeface="Lato" pitchFamily="34" charset="-120"/>
              </a:rPr>
              <a:t>There are procedures which must be followed where there is reason to suspect that regulations may have been broken, including investigation into suspected malpractice</a:t>
            </a:r>
            <a:endParaRPr lang="en-US" sz="2800" b="1" dirty="0"/>
          </a:p>
        </p:txBody>
      </p:sp>
      <p:sp>
        <p:nvSpPr>
          <p:cNvPr id="4" name="Object 3"/>
          <p:cNvSpPr/>
          <p:nvPr/>
        </p:nvSpPr>
        <p:spPr>
          <a:xfrm>
            <a:off x="510082" y="3884313"/>
            <a:ext cx="7590310" cy="2550667"/>
          </a:xfrm>
          <a:prstGeom prst="rect">
            <a:avLst/>
          </a:prstGeom>
          <a:noFill/>
        </p:spPr>
        <p:txBody>
          <a:bodyPr wrap="square" rtlCol="0" anchor="ctr"/>
          <a:lstStyle/>
          <a:p>
            <a:pPr>
              <a:lnSpc>
                <a:spcPts val="1575"/>
              </a:lnSpc>
            </a:pPr>
            <a:r>
              <a:rPr lang="en-US" b="1" kern="0" dirty="0">
                <a:solidFill>
                  <a:schemeClr val="accent6">
                    <a:lumMod val="75000"/>
                  </a:schemeClr>
                </a:solidFill>
                <a:latin typeface="Lato" pitchFamily="34" charset="0"/>
                <a:ea typeface="Lato" pitchFamily="34" charset="-122"/>
                <a:cs typeface="Lato" pitchFamily="34" charset="-120"/>
              </a:rPr>
              <a:t>All must ensure: </a:t>
            </a:r>
            <a:endParaRPr lang="en-US" b="1" kern="0" dirty="0" smtClean="0">
              <a:solidFill>
                <a:schemeClr val="accent6">
                  <a:lumMod val="75000"/>
                </a:schemeClr>
              </a:solidFill>
              <a:latin typeface="Lato" pitchFamily="34" charset="0"/>
              <a:ea typeface="Lato" pitchFamily="34" charset="-122"/>
              <a:cs typeface="Lato" pitchFamily="34" charset="-120"/>
            </a:endParaRPr>
          </a:p>
          <a:p>
            <a:pPr>
              <a:lnSpc>
                <a:spcPts val="1575"/>
              </a:lnSpc>
            </a:pPr>
            <a:endParaRPr lang="en-US" b="1" kern="0" dirty="0">
              <a:solidFill>
                <a:schemeClr val="accent6">
                  <a:lumMod val="75000"/>
                </a:schemeClr>
              </a:solidFill>
              <a:latin typeface="Lato" pitchFamily="34" charset="0"/>
              <a:ea typeface="Lato" pitchFamily="34" charset="-122"/>
              <a:cs typeface="Lato" pitchFamily="34" charset="-120"/>
            </a:endParaRPr>
          </a:p>
          <a:p>
            <a:pPr>
              <a:lnSpc>
                <a:spcPts val="1575"/>
              </a:lnSpc>
            </a:pPr>
            <a:r>
              <a:rPr lang="en-US" b="1" kern="0" dirty="0">
                <a:solidFill>
                  <a:schemeClr val="accent6">
                    <a:lumMod val="75000"/>
                  </a:schemeClr>
                </a:solidFill>
                <a:latin typeface="Lato" pitchFamily="34" charset="0"/>
                <a:ea typeface="Lato" pitchFamily="34" charset="-122"/>
                <a:cs typeface="Lato" pitchFamily="34" charset="-120"/>
              </a:rPr>
              <a:t>* Public confidence in exams and qualifications</a:t>
            </a:r>
          </a:p>
          <a:p>
            <a:pPr>
              <a:lnSpc>
                <a:spcPts val="1575"/>
              </a:lnSpc>
            </a:pPr>
            <a:r>
              <a:rPr lang="en-US" b="1" kern="0" dirty="0">
                <a:solidFill>
                  <a:schemeClr val="accent6">
                    <a:lumMod val="75000"/>
                  </a:schemeClr>
                </a:solidFill>
                <a:latin typeface="Lato" pitchFamily="34" charset="0"/>
                <a:ea typeface="Lato" pitchFamily="34" charset="-122"/>
                <a:cs typeface="Lato" pitchFamily="34" charset="-120"/>
              </a:rPr>
              <a:t>* Integrity of assessment and qualifications</a:t>
            </a:r>
          </a:p>
          <a:p>
            <a:pPr>
              <a:lnSpc>
                <a:spcPts val="1575"/>
              </a:lnSpc>
            </a:pPr>
            <a:r>
              <a:rPr lang="en-US" b="1" kern="0" dirty="0">
                <a:solidFill>
                  <a:schemeClr val="accent6">
                    <a:lumMod val="75000"/>
                  </a:schemeClr>
                </a:solidFill>
                <a:latin typeface="Lato" pitchFamily="34" charset="0"/>
                <a:ea typeface="Lato" pitchFamily="34" charset="-122"/>
                <a:cs typeface="Lato" pitchFamily="34" charset="-120"/>
              </a:rPr>
              <a:t>* Validity of results and certificates</a:t>
            </a:r>
          </a:p>
          <a:p>
            <a:pPr>
              <a:lnSpc>
                <a:spcPts val="1575"/>
              </a:lnSpc>
            </a:pPr>
            <a:r>
              <a:rPr lang="en-US" b="1" kern="0" dirty="0">
                <a:solidFill>
                  <a:schemeClr val="accent6">
                    <a:lumMod val="75000"/>
                  </a:schemeClr>
                </a:solidFill>
                <a:latin typeface="Lato" pitchFamily="34" charset="0"/>
                <a:ea typeface="Lato" pitchFamily="34" charset="-122"/>
                <a:cs typeface="Lato" pitchFamily="34" charset="-120"/>
              </a:rPr>
              <a:t>* No candidates are prejudiced</a:t>
            </a:r>
          </a:p>
          <a:p>
            <a:pPr>
              <a:lnSpc>
                <a:spcPts val="1575"/>
              </a:lnSpc>
            </a:pPr>
            <a:r>
              <a:rPr lang="en-US" b="1" kern="0" dirty="0">
                <a:solidFill>
                  <a:schemeClr val="accent6">
                    <a:lumMod val="75000"/>
                  </a:schemeClr>
                </a:solidFill>
                <a:latin typeface="Lato" pitchFamily="34" charset="0"/>
                <a:ea typeface="Lato" pitchFamily="34" charset="-122"/>
                <a:cs typeface="Lato" pitchFamily="34" charset="-120"/>
              </a:rPr>
              <a:t>* The authority, reputation and credibility of organisations are </a:t>
            </a:r>
            <a:r>
              <a:rPr lang="en-US" b="1" kern="0" dirty="0" smtClean="0">
                <a:solidFill>
                  <a:schemeClr val="accent6">
                    <a:lumMod val="75000"/>
                  </a:schemeClr>
                </a:solidFill>
                <a:latin typeface="Lato" pitchFamily="34" charset="0"/>
                <a:ea typeface="Lato" pitchFamily="34" charset="-122"/>
                <a:cs typeface="Lato" pitchFamily="34" charset="-120"/>
              </a:rPr>
              <a:t/>
            </a:r>
            <a:br>
              <a:rPr lang="en-US" b="1" kern="0" dirty="0" smtClean="0">
                <a:solidFill>
                  <a:schemeClr val="accent6">
                    <a:lumMod val="75000"/>
                  </a:schemeClr>
                </a:solidFill>
                <a:latin typeface="Lato" pitchFamily="34" charset="0"/>
                <a:ea typeface="Lato" pitchFamily="34" charset="-122"/>
                <a:cs typeface="Lato" pitchFamily="34" charset="-120"/>
              </a:rPr>
            </a:br>
            <a:r>
              <a:rPr lang="en-US" b="1" kern="0" dirty="0" smtClean="0">
                <a:solidFill>
                  <a:schemeClr val="accent6">
                    <a:lumMod val="75000"/>
                  </a:schemeClr>
                </a:solidFill>
                <a:latin typeface="Lato" pitchFamily="34" charset="0"/>
                <a:ea typeface="Lato" pitchFamily="34" charset="-122"/>
                <a:cs typeface="Lato" pitchFamily="34" charset="-120"/>
              </a:rPr>
              <a:t>   maintained</a:t>
            </a:r>
            <a:endParaRPr lang="en-US" sz="3200" b="1" dirty="0">
              <a:solidFill>
                <a:schemeClr val="accent6">
                  <a:lumMod val="75000"/>
                </a:schemeClr>
              </a:solidFill>
            </a:endParaRPr>
          </a:p>
        </p:txBody>
      </p:sp>
      <p:pic>
        <p:nvPicPr>
          <p:cNvPr id="5" name="Picture 5" descr="Hayes School Banner.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bwMode="auto">
          <a:xfrm>
            <a:off x="0" y="3897"/>
            <a:ext cx="9252520" cy="141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2521167"/>
      </p:ext>
    </p:extLst>
  </p:cSld>
  <p:clrMapOvr>
    <a:masterClrMapping/>
  </p:clrMapOvr>
  <mc:AlternateContent xmlns:mc="http://schemas.openxmlformats.org/markup-compatibility/2006" xmlns:p14="http://schemas.microsoft.com/office/powerpoint/2010/main">
    <mc:Choice Requires="p14">
      <p:transition spd="slow" p14:dur="2000" advClick="0" advTm="31000"/>
    </mc:Choice>
    <mc:Fallback xmlns="">
      <p:transition spd="slow" advClick="0" advTm="31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p:cNvSpPr/>
          <p:nvPr/>
        </p:nvSpPr>
        <p:spPr>
          <a:xfrm>
            <a:off x="357099" y="1189575"/>
            <a:ext cx="8713196" cy="85703"/>
          </a:xfrm>
          <a:prstGeom prst="rect">
            <a:avLst/>
          </a:prstGeom>
          <a:noFill/>
        </p:spPr>
        <p:txBody>
          <a:bodyPr wrap="square" lIns="0" tIns="0" rIns="0" bIns="0" rtlCol="0" anchor="t"/>
          <a:lstStyle/>
          <a:p>
            <a:pPr>
              <a:lnSpc>
                <a:spcPts val="720"/>
              </a:lnSpc>
              <a:spcAft>
                <a:spcPts val="450"/>
              </a:spcAft>
            </a:pPr>
            <a:r>
              <a:rPr lang="en-US" sz="675" b="1" dirty="0">
                <a:solidFill>
                  <a:srgbClr val="DC582A"/>
                </a:solidFill>
                <a:latin typeface="Roboto" pitchFamily="34" charset="0"/>
                <a:ea typeface="Roboto" pitchFamily="34" charset="-122"/>
                <a:cs typeface="Roboto" pitchFamily="34" charset="-120"/>
              </a:rPr>
              <a:t>Information for candidates - written examinations and on-screen tests</a:t>
            </a:r>
            <a:endParaRPr lang="en-US" dirty="0"/>
          </a:p>
        </p:txBody>
      </p:sp>
      <p:pic>
        <p:nvPicPr>
          <p:cNvPr id="22" name="Picture 5" descr="Hayes School Banner.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bwMode="auto">
          <a:xfrm>
            <a:off x="-36512" y="0"/>
            <a:ext cx="9252520" cy="141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stretch>
            <a:fillRect/>
          </a:stretch>
        </p:blipFill>
        <p:spPr>
          <a:xfrm>
            <a:off x="142501" y="3845978"/>
            <a:ext cx="2990850" cy="2762250"/>
          </a:xfrm>
          <a:prstGeom prst="rect">
            <a:avLst/>
          </a:prstGeom>
        </p:spPr>
      </p:pic>
      <p:pic>
        <p:nvPicPr>
          <p:cNvPr id="21" name="Picture 20"/>
          <p:cNvPicPr>
            <a:picLocks noChangeAspect="1"/>
          </p:cNvPicPr>
          <p:nvPr/>
        </p:nvPicPr>
        <p:blipFill>
          <a:blip r:embed="rId5"/>
          <a:stretch>
            <a:fillRect/>
          </a:stretch>
        </p:blipFill>
        <p:spPr>
          <a:xfrm>
            <a:off x="142501" y="1887472"/>
            <a:ext cx="2990850" cy="1733550"/>
          </a:xfrm>
          <a:prstGeom prst="rect">
            <a:avLst/>
          </a:prstGeom>
        </p:spPr>
      </p:pic>
      <p:pic>
        <p:nvPicPr>
          <p:cNvPr id="23" name="Picture 22"/>
          <p:cNvPicPr>
            <a:picLocks noChangeAspect="1"/>
          </p:cNvPicPr>
          <p:nvPr/>
        </p:nvPicPr>
        <p:blipFill>
          <a:blip r:embed="rId6"/>
          <a:stretch>
            <a:fillRect/>
          </a:stretch>
        </p:blipFill>
        <p:spPr>
          <a:xfrm>
            <a:off x="3199222" y="1887472"/>
            <a:ext cx="3028950" cy="1581150"/>
          </a:xfrm>
          <a:prstGeom prst="rect">
            <a:avLst/>
          </a:prstGeom>
        </p:spPr>
      </p:pic>
      <p:pic>
        <p:nvPicPr>
          <p:cNvPr id="24" name="Picture 23"/>
          <p:cNvPicPr>
            <a:picLocks noChangeAspect="1"/>
          </p:cNvPicPr>
          <p:nvPr/>
        </p:nvPicPr>
        <p:blipFill>
          <a:blip r:embed="rId7"/>
          <a:stretch>
            <a:fillRect/>
          </a:stretch>
        </p:blipFill>
        <p:spPr>
          <a:xfrm>
            <a:off x="6309183" y="1887472"/>
            <a:ext cx="2761112" cy="3339631"/>
          </a:xfrm>
          <a:prstGeom prst="rect">
            <a:avLst/>
          </a:prstGeom>
        </p:spPr>
      </p:pic>
      <p:pic>
        <p:nvPicPr>
          <p:cNvPr id="25" name="Picture 24"/>
          <p:cNvPicPr>
            <a:picLocks noChangeAspect="1"/>
          </p:cNvPicPr>
          <p:nvPr/>
        </p:nvPicPr>
        <p:blipFill>
          <a:blip r:embed="rId8"/>
          <a:stretch>
            <a:fillRect/>
          </a:stretch>
        </p:blipFill>
        <p:spPr>
          <a:xfrm>
            <a:off x="5470732" y="5373216"/>
            <a:ext cx="3599563" cy="964369"/>
          </a:xfrm>
          <a:prstGeom prst="rect">
            <a:avLst/>
          </a:prstGeom>
        </p:spPr>
      </p:pic>
      <p:pic>
        <p:nvPicPr>
          <p:cNvPr id="26" name="Picture 25"/>
          <p:cNvPicPr>
            <a:picLocks noChangeAspect="1"/>
          </p:cNvPicPr>
          <p:nvPr/>
        </p:nvPicPr>
        <p:blipFill>
          <a:blip r:embed="rId9"/>
          <a:stretch>
            <a:fillRect/>
          </a:stretch>
        </p:blipFill>
        <p:spPr>
          <a:xfrm>
            <a:off x="154406" y="1361369"/>
            <a:ext cx="2054818" cy="387830"/>
          </a:xfrm>
          <a:prstGeom prst="rect">
            <a:avLst/>
          </a:prstGeom>
        </p:spPr>
      </p:pic>
      <p:sp>
        <p:nvSpPr>
          <p:cNvPr id="27" name="TextBox 26"/>
          <p:cNvSpPr txBox="1"/>
          <p:nvPr/>
        </p:nvSpPr>
        <p:spPr>
          <a:xfrm>
            <a:off x="5470732" y="6423562"/>
            <a:ext cx="3646639" cy="369332"/>
          </a:xfrm>
          <a:prstGeom prst="rect">
            <a:avLst/>
          </a:prstGeom>
          <a:noFill/>
        </p:spPr>
        <p:txBody>
          <a:bodyPr wrap="none" rtlCol="0">
            <a:spAutoFit/>
          </a:bodyPr>
          <a:lstStyle/>
          <a:p>
            <a:r>
              <a:rPr lang="en-GB" dirty="0" smtClean="0">
                <a:hlinkClick r:id="rId10"/>
              </a:rPr>
              <a:t>examsofficer@hayes.bromley.sch.uk</a:t>
            </a:r>
            <a:r>
              <a:rPr lang="en-GB" dirty="0" smtClean="0"/>
              <a:t> </a:t>
            </a:r>
            <a:endParaRPr lang="en-GB" dirty="0"/>
          </a:p>
        </p:txBody>
      </p:sp>
    </p:spTree>
    <p:extLst>
      <p:ext uri="{BB962C8B-B14F-4D97-AF65-F5344CB8AC3E}">
        <p14:creationId xmlns:p14="http://schemas.microsoft.com/office/powerpoint/2010/main" val="196344796"/>
      </p:ext>
    </p:extLst>
  </p:cSld>
  <p:clrMapOvr>
    <a:masterClrMapping/>
  </p:clrMapOvr>
  <mc:AlternateContent xmlns:mc="http://schemas.openxmlformats.org/markup-compatibility/2006" xmlns:p14="http://schemas.microsoft.com/office/powerpoint/2010/main">
    <mc:Choice Requires="p14">
      <p:transition spd="slow" p14:dur="2000" advClick="0" advTm="49000"/>
    </mc:Choice>
    <mc:Fallback xmlns="">
      <p:transition spd="slow" advClick="0" advTm="49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5" descr="Hayes School Banner.png"/>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36512" y="0"/>
            <a:ext cx="9252520" cy="141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2">
            <a:extLst>
              <a:ext uri="{FF2B5EF4-FFF2-40B4-BE49-F238E27FC236}">
                <a16:creationId xmlns:a16="http://schemas.microsoft.com/office/drawing/2014/main" id="{29A8FEB0-365F-D01E-9906-70F82E1C3517}"/>
              </a:ext>
            </a:extLst>
          </p:cNvPr>
          <p:cNvSpPr txBox="1">
            <a:spLocks/>
          </p:cNvSpPr>
          <p:nvPr/>
        </p:nvSpPr>
        <p:spPr bwMode="auto">
          <a:xfrm>
            <a:off x="107504" y="1413551"/>
            <a:ext cx="8856984" cy="5111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GB" b="1" dirty="0">
              <a:solidFill>
                <a:schemeClr val="tx1"/>
              </a:solidFill>
            </a:endParaRPr>
          </a:p>
          <a:p>
            <a:pPr>
              <a:defRPr/>
            </a:pPr>
            <a:r>
              <a:rPr lang="en-GB" sz="4000" b="1" dirty="0" smtClean="0">
                <a:solidFill>
                  <a:schemeClr val="tx1"/>
                </a:solidFill>
              </a:rPr>
              <a:t>This Evening </a:t>
            </a:r>
          </a:p>
          <a:p>
            <a:pPr marL="457200" indent="-457200" algn="l">
              <a:buFontTx/>
              <a:buChar char="-"/>
              <a:defRPr/>
            </a:pPr>
            <a:r>
              <a:rPr lang="en-GB" b="1" dirty="0" smtClean="0">
                <a:solidFill>
                  <a:schemeClr val="tx1"/>
                </a:solidFill>
              </a:rPr>
              <a:t>Year 11 Support</a:t>
            </a:r>
          </a:p>
          <a:p>
            <a:pPr marL="457200" indent="-457200" algn="l">
              <a:buFontTx/>
              <a:buChar char="-"/>
              <a:defRPr/>
            </a:pPr>
            <a:r>
              <a:rPr lang="en-GB" b="1" dirty="0" smtClean="0">
                <a:solidFill>
                  <a:schemeClr val="tx1"/>
                </a:solidFill>
              </a:rPr>
              <a:t>Exam timings</a:t>
            </a:r>
          </a:p>
          <a:p>
            <a:pPr marL="457200" indent="-457200" algn="l">
              <a:buFontTx/>
              <a:buChar char="-"/>
              <a:defRPr/>
            </a:pPr>
            <a:r>
              <a:rPr lang="en-GB" b="1" dirty="0" smtClean="0">
                <a:solidFill>
                  <a:schemeClr val="tx1"/>
                </a:solidFill>
              </a:rPr>
              <a:t>Exam processes</a:t>
            </a:r>
          </a:p>
          <a:p>
            <a:pPr marL="457200" indent="-457200" algn="l">
              <a:buFontTx/>
              <a:buChar char="-"/>
              <a:defRPr/>
            </a:pPr>
            <a:r>
              <a:rPr lang="en-GB" b="1" dirty="0" smtClean="0">
                <a:solidFill>
                  <a:schemeClr val="tx1"/>
                </a:solidFill>
              </a:rPr>
              <a:t>Post 16</a:t>
            </a:r>
          </a:p>
          <a:p>
            <a:pPr algn="l">
              <a:defRPr/>
            </a:pPr>
            <a:endParaRPr lang="en-GB" b="1" dirty="0" smtClean="0">
              <a:solidFill>
                <a:schemeClr val="tx1"/>
              </a:solidFill>
            </a:endParaRPr>
          </a:p>
          <a:p>
            <a:pPr marL="457200" indent="-457200" algn="l">
              <a:buFontTx/>
              <a:buChar char="-"/>
              <a:defRPr/>
            </a:pPr>
            <a:endParaRPr lang="en-GB" dirty="0">
              <a:solidFill>
                <a:schemeClr val="tx1"/>
              </a:solidFill>
            </a:endParaRPr>
          </a:p>
          <a:p>
            <a:pPr>
              <a:defRPr/>
            </a:pPr>
            <a:endParaRPr lang="en-GB" dirty="0">
              <a:solidFill>
                <a:schemeClr val="tx1"/>
              </a:solidFill>
            </a:endParaRPr>
          </a:p>
        </p:txBody>
      </p:sp>
      <p:sp>
        <p:nvSpPr>
          <p:cNvPr id="5" name="Rectangle 4"/>
          <p:cNvSpPr/>
          <p:nvPr/>
        </p:nvSpPr>
        <p:spPr>
          <a:xfrm>
            <a:off x="1403648" y="734380"/>
            <a:ext cx="2353337" cy="369332"/>
          </a:xfrm>
          <a:prstGeom prst="rect">
            <a:avLst/>
          </a:prstGeom>
        </p:spPr>
        <p:txBody>
          <a:bodyPr wrap="none">
            <a:spAutoFit/>
          </a:bodyPr>
          <a:lstStyle/>
          <a:p>
            <a:r>
              <a:rPr lang="en-GB" dirty="0"/>
              <a:t>Getting the basics right</a:t>
            </a:r>
          </a:p>
        </p:txBody>
      </p:sp>
    </p:spTree>
    <p:extLst>
      <p:ext uri="{BB962C8B-B14F-4D97-AF65-F5344CB8AC3E}">
        <p14:creationId xmlns:p14="http://schemas.microsoft.com/office/powerpoint/2010/main" val="146128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323528" y="1909122"/>
            <a:ext cx="8713196" cy="192833"/>
          </a:xfrm>
          <a:prstGeom prst="rect">
            <a:avLst/>
          </a:prstGeom>
          <a:noFill/>
        </p:spPr>
        <p:txBody>
          <a:bodyPr wrap="square" lIns="0" tIns="0" rIns="0" bIns="0" rtlCol="0" anchor="t"/>
          <a:lstStyle/>
          <a:p>
            <a:pPr>
              <a:lnSpc>
                <a:spcPts val="1919"/>
              </a:lnSpc>
              <a:spcAft>
                <a:spcPts val="450"/>
              </a:spcAft>
            </a:pPr>
            <a:r>
              <a:rPr lang="en-US" dirty="0">
                <a:solidFill>
                  <a:srgbClr val="0F3332"/>
                </a:solidFill>
                <a:latin typeface="Roboto" pitchFamily="34" charset="0"/>
                <a:ea typeface="Roboto" pitchFamily="34" charset="-122"/>
                <a:cs typeface="Roboto" pitchFamily="34" charset="-120"/>
              </a:rPr>
              <a:t>Examples of malpractice - things which are not permitted</a:t>
            </a:r>
            <a:endParaRPr lang="en-US" dirty="0"/>
          </a:p>
        </p:txBody>
      </p:sp>
      <p:sp>
        <p:nvSpPr>
          <p:cNvPr id="3" name="Object 2"/>
          <p:cNvSpPr/>
          <p:nvPr/>
        </p:nvSpPr>
        <p:spPr>
          <a:xfrm>
            <a:off x="323528" y="1628800"/>
            <a:ext cx="8713196" cy="96416"/>
          </a:xfrm>
          <a:prstGeom prst="rect">
            <a:avLst/>
          </a:prstGeom>
          <a:noFill/>
        </p:spPr>
        <p:txBody>
          <a:bodyPr wrap="square" lIns="0" tIns="0" rIns="0" bIns="0" rtlCol="0" anchor="t"/>
          <a:lstStyle/>
          <a:p>
            <a:pPr>
              <a:lnSpc>
                <a:spcPts val="840"/>
              </a:lnSpc>
              <a:spcAft>
                <a:spcPts val="450"/>
              </a:spcAft>
            </a:pPr>
            <a:r>
              <a:rPr lang="en-US" sz="825" dirty="0">
                <a:solidFill>
                  <a:srgbClr val="DC582A"/>
                </a:solidFill>
                <a:latin typeface="Roboto" pitchFamily="34" charset="0"/>
                <a:ea typeface="Roboto" pitchFamily="34" charset="-122"/>
                <a:cs typeface="Roboto" pitchFamily="34" charset="-120"/>
              </a:rPr>
              <a:t>CANDIDATE MALPRACTICE</a:t>
            </a:r>
            <a:endParaRPr lang="en-US" dirty="0"/>
          </a:p>
        </p:txBody>
      </p:sp>
      <p:pic>
        <p:nvPicPr>
          <p:cNvPr id="4" name="Object 3" descr="preencoded.png"/>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955152" y="2830659"/>
            <a:ext cx="199975" cy="264253"/>
          </a:xfrm>
          <a:prstGeom prst="rect">
            <a:avLst/>
          </a:prstGeom>
        </p:spPr>
      </p:pic>
      <p:sp>
        <p:nvSpPr>
          <p:cNvPr id="5" name="Object 4"/>
          <p:cNvSpPr/>
          <p:nvPr/>
        </p:nvSpPr>
        <p:spPr>
          <a:xfrm>
            <a:off x="1466242" y="2684949"/>
            <a:ext cx="3178174" cy="525320"/>
          </a:xfrm>
          <a:prstGeom prst="rect">
            <a:avLst/>
          </a:prstGeom>
          <a:noFill/>
        </p:spPr>
        <p:txBody>
          <a:bodyPr wrap="square" lIns="0" tIns="0" rIns="0" bIns="0" rtlCol="0" anchor="t"/>
          <a:lstStyle/>
          <a:p>
            <a:pPr>
              <a:lnSpc>
                <a:spcPts val="1532"/>
              </a:lnSpc>
              <a:spcAft>
                <a:spcPts val="450"/>
              </a:spcAft>
            </a:pPr>
            <a:r>
              <a:rPr lang="en-US" sz="1125" kern="0" spc="28" dirty="0">
                <a:solidFill>
                  <a:srgbClr val="0F3332"/>
                </a:solidFill>
                <a:latin typeface="Lato" pitchFamily="34" charset="0"/>
                <a:ea typeface="Lato" pitchFamily="34" charset="-122"/>
                <a:cs typeface="Lato" pitchFamily="34" charset="-120"/>
              </a:rPr>
              <a:t>Failing to follow instructions or advice of</a:t>
            </a:r>
            <a:br>
              <a:rPr lang="en-US" sz="1125" kern="0" spc="28" dirty="0">
                <a:solidFill>
                  <a:srgbClr val="0F3332"/>
                </a:solidFill>
                <a:latin typeface="Lato" pitchFamily="34" charset="0"/>
                <a:ea typeface="Lato" pitchFamily="34" charset="-122"/>
                <a:cs typeface="Lato" pitchFamily="34" charset="-120"/>
              </a:rPr>
            </a:br>
            <a:r>
              <a:rPr lang="en-US" sz="1125" kern="0" spc="28" dirty="0">
                <a:solidFill>
                  <a:srgbClr val="0F3332"/>
                </a:solidFill>
                <a:latin typeface="Lato" pitchFamily="34" charset="0"/>
                <a:ea typeface="Lato" pitchFamily="34" charset="-122"/>
                <a:cs typeface="Lato" pitchFamily="34" charset="-120"/>
              </a:rPr>
              <a:t>invigilators in respect of rules and</a:t>
            </a:r>
            <a:br>
              <a:rPr lang="en-US" sz="1125" kern="0" spc="28" dirty="0">
                <a:solidFill>
                  <a:srgbClr val="0F3332"/>
                </a:solidFill>
                <a:latin typeface="Lato" pitchFamily="34" charset="0"/>
                <a:ea typeface="Lato" pitchFamily="34" charset="-122"/>
                <a:cs typeface="Lato" pitchFamily="34" charset="-120"/>
              </a:rPr>
            </a:br>
            <a:r>
              <a:rPr lang="en-US" sz="1125" kern="0" spc="28" dirty="0">
                <a:solidFill>
                  <a:srgbClr val="0F3332"/>
                </a:solidFill>
                <a:latin typeface="Lato" pitchFamily="34" charset="0"/>
                <a:ea typeface="Lato" pitchFamily="34" charset="-122"/>
                <a:cs typeface="Lato" pitchFamily="34" charset="-120"/>
              </a:rPr>
              <a:t>regulations</a:t>
            </a:r>
            <a:endParaRPr lang="en-US" dirty="0"/>
          </a:p>
        </p:txBody>
      </p:sp>
      <p:pic>
        <p:nvPicPr>
          <p:cNvPr id="6" name="Object 5" descr="preencoded.png"/>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921664" y="3726198"/>
            <a:ext cx="271395" cy="264253"/>
          </a:xfrm>
          <a:prstGeom prst="rect">
            <a:avLst/>
          </a:prstGeom>
        </p:spPr>
      </p:pic>
      <p:sp>
        <p:nvSpPr>
          <p:cNvPr id="7" name="Object 6"/>
          <p:cNvSpPr/>
          <p:nvPr/>
        </p:nvSpPr>
        <p:spPr>
          <a:xfrm>
            <a:off x="1466242" y="3577695"/>
            <a:ext cx="3178174" cy="525320"/>
          </a:xfrm>
          <a:prstGeom prst="rect">
            <a:avLst/>
          </a:prstGeom>
          <a:noFill/>
        </p:spPr>
        <p:txBody>
          <a:bodyPr wrap="square" lIns="0" tIns="0" rIns="0" bIns="0" rtlCol="0" anchor="t"/>
          <a:lstStyle/>
          <a:p>
            <a:pPr>
              <a:lnSpc>
                <a:spcPts val="1532"/>
              </a:lnSpc>
              <a:spcAft>
                <a:spcPts val="450"/>
              </a:spcAft>
            </a:pPr>
            <a:r>
              <a:rPr lang="en-US" sz="1125" kern="0" spc="28" dirty="0">
                <a:solidFill>
                  <a:srgbClr val="0F3332"/>
                </a:solidFill>
                <a:latin typeface="Lato" pitchFamily="34" charset="0"/>
                <a:ea typeface="Lato" pitchFamily="34" charset="-122"/>
                <a:cs typeface="Lato" pitchFamily="34" charset="-120"/>
              </a:rPr>
              <a:t>Accessing the internet or online materials</a:t>
            </a:r>
            <a:br>
              <a:rPr lang="en-US" sz="1125" kern="0" spc="28" dirty="0">
                <a:solidFill>
                  <a:srgbClr val="0F3332"/>
                </a:solidFill>
                <a:latin typeface="Lato" pitchFamily="34" charset="0"/>
                <a:ea typeface="Lato" pitchFamily="34" charset="-122"/>
                <a:cs typeface="Lato" pitchFamily="34" charset="-120"/>
              </a:rPr>
            </a:br>
            <a:r>
              <a:rPr lang="en-US" sz="1125" kern="0" spc="28" dirty="0">
                <a:solidFill>
                  <a:srgbClr val="0F3332"/>
                </a:solidFill>
                <a:latin typeface="Lato" pitchFamily="34" charset="0"/>
                <a:ea typeface="Lato" pitchFamily="34" charset="-122"/>
                <a:cs typeface="Lato" pitchFamily="34" charset="-120"/>
              </a:rPr>
              <a:t>during remote assessment where this is not</a:t>
            </a:r>
            <a:br>
              <a:rPr lang="en-US" sz="1125" kern="0" spc="28" dirty="0">
                <a:solidFill>
                  <a:srgbClr val="0F3332"/>
                </a:solidFill>
                <a:latin typeface="Lato" pitchFamily="34" charset="0"/>
                <a:ea typeface="Lato" pitchFamily="34" charset="-122"/>
                <a:cs typeface="Lato" pitchFamily="34" charset="-120"/>
              </a:rPr>
            </a:br>
            <a:r>
              <a:rPr lang="en-US" sz="1125" kern="0" spc="28" dirty="0">
                <a:solidFill>
                  <a:srgbClr val="0F3332"/>
                </a:solidFill>
                <a:latin typeface="Lato" pitchFamily="34" charset="0"/>
                <a:ea typeface="Lato" pitchFamily="34" charset="-122"/>
                <a:cs typeface="Lato" pitchFamily="34" charset="-120"/>
              </a:rPr>
              <a:t>permitted</a:t>
            </a:r>
            <a:endParaRPr lang="en-US" dirty="0"/>
          </a:p>
        </p:txBody>
      </p:sp>
      <p:pic>
        <p:nvPicPr>
          <p:cNvPr id="8" name="Object 7" descr="preencoded.png"/>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924532" y="4616150"/>
            <a:ext cx="264253" cy="264253"/>
          </a:xfrm>
          <a:prstGeom prst="rect">
            <a:avLst/>
          </a:prstGeom>
        </p:spPr>
      </p:pic>
      <p:sp>
        <p:nvSpPr>
          <p:cNvPr id="9" name="Object 8"/>
          <p:cNvSpPr/>
          <p:nvPr/>
        </p:nvSpPr>
        <p:spPr>
          <a:xfrm>
            <a:off x="1466242" y="4567667"/>
            <a:ext cx="3178174" cy="330866"/>
          </a:xfrm>
          <a:prstGeom prst="rect">
            <a:avLst/>
          </a:prstGeom>
          <a:noFill/>
        </p:spPr>
        <p:txBody>
          <a:bodyPr wrap="square" lIns="0" tIns="0" rIns="0" bIns="0" rtlCol="0" anchor="t"/>
          <a:lstStyle/>
          <a:p>
            <a:pPr>
              <a:lnSpc>
                <a:spcPts val="1532"/>
              </a:lnSpc>
              <a:spcAft>
                <a:spcPts val="450"/>
              </a:spcAft>
            </a:pPr>
            <a:r>
              <a:rPr lang="en-US" sz="1125" kern="0" spc="28" dirty="0">
                <a:solidFill>
                  <a:srgbClr val="0F3332"/>
                </a:solidFill>
                <a:latin typeface="Lato" pitchFamily="34" charset="0"/>
                <a:ea typeface="Lato" pitchFamily="34" charset="-122"/>
                <a:cs typeface="Lato" pitchFamily="34" charset="-120"/>
              </a:rPr>
              <a:t>Collusion: working collaboratively with</a:t>
            </a:r>
            <a:br>
              <a:rPr lang="en-US" sz="1125" kern="0" spc="28" dirty="0">
                <a:solidFill>
                  <a:srgbClr val="0F3332"/>
                </a:solidFill>
                <a:latin typeface="Lato" pitchFamily="34" charset="0"/>
                <a:ea typeface="Lato" pitchFamily="34" charset="-122"/>
                <a:cs typeface="Lato" pitchFamily="34" charset="-120"/>
              </a:rPr>
            </a:br>
            <a:r>
              <a:rPr lang="en-US" sz="1125" kern="0" spc="28" dirty="0">
                <a:solidFill>
                  <a:srgbClr val="0F3332"/>
                </a:solidFill>
                <a:latin typeface="Lato" pitchFamily="34" charset="0"/>
                <a:ea typeface="Lato" pitchFamily="34" charset="-122"/>
                <a:cs typeface="Lato" pitchFamily="34" charset="-120"/>
              </a:rPr>
              <a:t>other candidates beyond what is permitted</a:t>
            </a:r>
            <a:endParaRPr lang="en-US" dirty="0"/>
          </a:p>
        </p:txBody>
      </p:sp>
      <p:pic>
        <p:nvPicPr>
          <p:cNvPr id="10" name="Object 9" descr="preencoded.png"/>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922543" y="5508895"/>
            <a:ext cx="264253" cy="264253"/>
          </a:xfrm>
          <a:prstGeom prst="rect">
            <a:avLst/>
          </a:prstGeom>
        </p:spPr>
      </p:pic>
      <p:sp>
        <p:nvSpPr>
          <p:cNvPr id="11" name="Object 10"/>
          <p:cNvSpPr/>
          <p:nvPr/>
        </p:nvSpPr>
        <p:spPr>
          <a:xfrm>
            <a:off x="1466242" y="5460413"/>
            <a:ext cx="3178174" cy="330866"/>
          </a:xfrm>
          <a:prstGeom prst="rect">
            <a:avLst/>
          </a:prstGeom>
          <a:noFill/>
        </p:spPr>
        <p:txBody>
          <a:bodyPr wrap="square" lIns="0" tIns="0" rIns="0" bIns="0" rtlCol="0" anchor="t"/>
          <a:lstStyle/>
          <a:p>
            <a:pPr>
              <a:lnSpc>
                <a:spcPts val="1532"/>
              </a:lnSpc>
              <a:spcAft>
                <a:spcPts val="450"/>
              </a:spcAft>
            </a:pPr>
            <a:r>
              <a:rPr lang="en-US" sz="1125" kern="0" spc="28" dirty="0">
                <a:solidFill>
                  <a:srgbClr val="0F3332"/>
                </a:solidFill>
                <a:latin typeface="Lato" pitchFamily="34" charset="0"/>
                <a:ea typeface="Lato" pitchFamily="34" charset="-122"/>
                <a:cs typeface="Lato" pitchFamily="34" charset="-120"/>
              </a:rPr>
              <a:t>Copying from another candidate (or</a:t>
            </a:r>
            <a:br>
              <a:rPr lang="en-US" sz="1125" kern="0" spc="28" dirty="0">
                <a:solidFill>
                  <a:srgbClr val="0F3332"/>
                </a:solidFill>
                <a:latin typeface="Lato" pitchFamily="34" charset="0"/>
                <a:ea typeface="Lato" pitchFamily="34" charset="-122"/>
                <a:cs typeface="Lato" pitchFamily="34" charset="-120"/>
              </a:rPr>
            </a:br>
            <a:r>
              <a:rPr lang="en-US" sz="1125" kern="0" spc="28" dirty="0">
                <a:solidFill>
                  <a:srgbClr val="0F3332"/>
                </a:solidFill>
                <a:latin typeface="Lato" pitchFamily="34" charset="0"/>
                <a:ea typeface="Lato" pitchFamily="34" charset="-122"/>
                <a:cs typeface="Lato" pitchFamily="34" charset="-120"/>
              </a:rPr>
              <a:t>allowing work to be copied)</a:t>
            </a:r>
            <a:endParaRPr lang="en-US" dirty="0"/>
          </a:p>
        </p:txBody>
      </p:sp>
      <p:pic>
        <p:nvPicPr>
          <p:cNvPr id="12" name="Object 11" descr="preencoded.png"/>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4856552" y="2830659"/>
            <a:ext cx="257111" cy="264253"/>
          </a:xfrm>
          <a:prstGeom prst="rect">
            <a:avLst/>
          </a:prstGeom>
        </p:spPr>
      </p:pic>
      <p:sp>
        <p:nvSpPr>
          <p:cNvPr id="13" name="Object 12"/>
          <p:cNvSpPr/>
          <p:nvPr/>
        </p:nvSpPr>
        <p:spPr>
          <a:xfrm>
            <a:off x="5394322" y="2782175"/>
            <a:ext cx="3178174" cy="330866"/>
          </a:xfrm>
          <a:prstGeom prst="rect">
            <a:avLst/>
          </a:prstGeom>
          <a:noFill/>
        </p:spPr>
        <p:txBody>
          <a:bodyPr wrap="square" lIns="0" tIns="0" rIns="0" bIns="0" rtlCol="0" anchor="t"/>
          <a:lstStyle/>
          <a:p>
            <a:pPr>
              <a:lnSpc>
                <a:spcPts val="1532"/>
              </a:lnSpc>
              <a:spcAft>
                <a:spcPts val="450"/>
              </a:spcAft>
            </a:pPr>
            <a:r>
              <a:rPr lang="en-US" sz="1125" kern="0" spc="28" dirty="0">
                <a:solidFill>
                  <a:srgbClr val="0F3332"/>
                </a:solidFill>
                <a:latin typeface="Lato" pitchFamily="34" charset="0"/>
                <a:ea typeface="Lato" pitchFamily="34" charset="-122"/>
                <a:cs typeface="Lato" pitchFamily="34" charset="-120"/>
              </a:rPr>
              <a:t>Disruptive behaviour in the examination</a:t>
            </a:r>
            <a:br>
              <a:rPr lang="en-US" sz="1125" kern="0" spc="28" dirty="0">
                <a:solidFill>
                  <a:srgbClr val="0F3332"/>
                </a:solidFill>
                <a:latin typeface="Lato" pitchFamily="34" charset="0"/>
                <a:ea typeface="Lato" pitchFamily="34" charset="-122"/>
                <a:cs typeface="Lato" pitchFamily="34" charset="-120"/>
              </a:rPr>
            </a:br>
            <a:r>
              <a:rPr lang="en-US" sz="1125" kern="0" spc="28" dirty="0">
                <a:solidFill>
                  <a:srgbClr val="0F3332"/>
                </a:solidFill>
                <a:latin typeface="Lato" pitchFamily="34" charset="0"/>
                <a:ea typeface="Lato" pitchFamily="34" charset="-122"/>
                <a:cs typeface="Lato" pitchFamily="34" charset="-120"/>
              </a:rPr>
              <a:t>room (including use of offensive language)</a:t>
            </a:r>
            <a:endParaRPr lang="en-US" dirty="0"/>
          </a:p>
        </p:txBody>
      </p:sp>
      <p:pic>
        <p:nvPicPr>
          <p:cNvPr id="14" name="Object 13" descr="preencoded.png"/>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4849749" y="3766981"/>
            <a:ext cx="271395" cy="178549"/>
          </a:xfrm>
          <a:prstGeom prst="rect">
            <a:avLst/>
          </a:prstGeom>
        </p:spPr>
      </p:pic>
      <p:sp>
        <p:nvSpPr>
          <p:cNvPr id="15" name="Object 14"/>
          <p:cNvSpPr/>
          <p:nvPr/>
        </p:nvSpPr>
        <p:spPr>
          <a:xfrm>
            <a:off x="5394322" y="3555497"/>
            <a:ext cx="3178174" cy="719774"/>
          </a:xfrm>
          <a:prstGeom prst="rect">
            <a:avLst/>
          </a:prstGeom>
          <a:noFill/>
        </p:spPr>
        <p:txBody>
          <a:bodyPr wrap="square" lIns="0" tIns="0" rIns="0" bIns="0" rtlCol="0" anchor="t"/>
          <a:lstStyle/>
          <a:p>
            <a:pPr>
              <a:lnSpc>
                <a:spcPts val="1532"/>
              </a:lnSpc>
              <a:spcAft>
                <a:spcPts val="450"/>
              </a:spcAft>
            </a:pPr>
            <a:r>
              <a:rPr lang="en-US" sz="1125" kern="0" spc="28" dirty="0">
                <a:solidFill>
                  <a:srgbClr val="0F3332"/>
                </a:solidFill>
                <a:latin typeface="Lato" pitchFamily="34" charset="0"/>
                <a:ea typeface="Lato" pitchFamily="34" charset="-122"/>
                <a:cs typeface="Lato" pitchFamily="34" charset="-120"/>
              </a:rPr>
              <a:t>Allowing others to assist in the production</a:t>
            </a:r>
            <a:br>
              <a:rPr lang="en-US" sz="1125" kern="0" spc="28" dirty="0">
                <a:solidFill>
                  <a:srgbClr val="0F3332"/>
                </a:solidFill>
                <a:latin typeface="Lato" pitchFamily="34" charset="0"/>
                <a:ea typeface="Lato" pitchFamily="34" charset="-122"/>
                <a:cs typeface="Lato" pitchFamily="34" charset="-120"/>
              </a:rPr>
            </a:br>
            <a:r>
              <a:rPr lang="en-US" sz="1125" kern="0" spc="28" dirty="0">
                <a:solidFill>
                  <a:srgbClr val="0F3332"/>
                </a:solidFill>
                <a:latin typeface="Lato" pitchFamily="34" charset="0"/>
                <a:ea typeface="Lato" pitchFamily="34" charset="-122"/>
                <a:cs typeface="Lato" pitchFamily="34" charset="-120"/>
              </a:rPr>
              <a:t>of controlled assessment, coursework,</a:t>
            </a:r>
            <a:br>
              <a:rPr lang="en-US" sz="1125" kern="0" spc="28" dirty="0">
                <a:solidFill>
                  <a:srgbClr val="0F3332"/>
                </a:solidFill>
                <a:latin typeface="Lato" pitchFamily="34" charset="0"/>
                <a:ea typeface="Lato" pitchFamily="34" charset="-122"/>
                <a:cs typeface="Lato" pitchFamily="34" charset="-120"/>
              </a:rPr>
            </a:br>
            <a:r>
              <a:rPr lang="en-US" sz="1125" kern="0" spc="28" dirty="0">
                <a:solidFill>
                  <a:srgbClr val="0F3332"/>
                </a:solidFill>
                <a:latin typeface="Lato" pitchFamily="34" charset="0"/>
                <a:ea typeface="Lato" pitchFamily="34" charset="-122"/>
                <a:cs typeface="Lato" pitchFamily="34" charset="-120"/>
              </a:rPr>
              <a:t>non-exam assessment (NEA) or the</a:t>
            </a:r>
            <a:br>
              <a:rPr lang="en-US" sz="1125" kern="0" spc="28" dirty="0">
                <a:solidFill>
                  <a:srgbClr val="0F3332"/>
                </a:solidFill>
                <a:latin typeface="Lato" pitchFamily="34" charset="0"/>
                <a:ea typeface="Lato" pitchFamily="34" charset="-122"/>
                <a:cs typeface="Lato" pitchFamily="34" charset="-120"/>
              </a:rPr>
            </a:br>
            <a:r>
              <a:rPr lang="en-US" sz="1125" kern="0" spc="28" dirty="0">
                <a:solidFill>
                  <a:srgbClr val="0F3332"/>
                </a:solidFill>
                <a:latin typeface="Lato" pitchFamily="34" charset="0"/>
                <a:ea typeface="Lato" pitchFamily="34" charset="-122"/>
                <a:cs typeface="Lato" pitchFamily="34" charset="-120"/>
              </a:rPr>
              <a:t>contents of a portfolio</a:t>
            </a:r>
            <a:endParaRPr lang="en-US" dirty="0"/>
          </a:p>
        </p:txBody>
      </p:sp>
      <p:pic>
        <p:nvPicPr>
          <p:cNvPr id="16" name="Object 15" descr="preencoded.png"/>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4849749" y="4808106"/>
            <a:ext cx="271395" cy="185691"/>
          </a:xfrm>
          <a:prstGeom prst="rect">
            <a:avLst/>
          </a:prstGeom>
        </p:spPr>
      </p:pic>
      <p:sp>
        <p:nvSpPr>
          <p:cNvPr id="17" name="Object 16"/>
          <p:cNvSpPr/>
          <p:nvPr/>
        </p:nvSpPr>
        <p:spPr>
          <a:xfrm>
            <a:off x="5394322" y="4620500"/>
            <a:ext cx="3178174" cy="525320"/>
          </a:xfrm>
          <a:prstGeom prst="rect">
            <a:avLst/>
          </a:prstGeom>
          <a:noFill/>
        </p:spPr>
        <p:txBody>
          <a:bodyPr wrap="square" lIns="0" tIns="0" rIns="0" bIns="0" rtlCol="0" anchor="t"/>
          <a:lstStyle/>
          <a:p>
            <a:pPr>
              <a:lnSpc>
                <a:spcPts val="1532"/>
              </a:lnSpc>
              <a:spcAft>
                <a:spcPts val="450"/>
              </a:spcAft>
            </a:pPr>
            <a:r>
              <a:rPr lang="en-US" sz="1125" kern="0" spc="28" dirty="0">
                <a:solidFill>
                  <a:srgbClr val="0F3332"/>
                </a:solidFill>
                <a:latin typeface="Lato" pitchFamily="34" charset="0"/>
                <a:ea typeface="Lato" pitchFamily="34" charset="-122"/>
                <a:cs typeface="Lato" pitchFamily="34" charset="-120"/>
              </a:rPr>
              <a:t>Bringing notes into the exam in the wrong</a:t>
            </a:r>
            <a:br>
              <a:rPr lang="en-US" sz="1125" kern="0" spc="28" dirty="0">
                <a:solidFill>
                  <a:srgbClr val="0F3332"/>
                </a:solidFill>
                <a:latin typeface="Lato" pitchFamily="34" charset="0"/>
                <a:ea typeface="Lato" pitchFamily="34" charset="-122"/>
                <a:cs typeface="Lato" pitchFamily="34" charset="-120"/>
              </a:rPr>
            </a:br>
            <a:r>
              <a:rPr lang="en-US" sz="1125" kern="0" spc="28" dirty="0">
                <a:solidFill>
                  <a:srgbClr val="0F3332"/>
                </a:solidFill>
                <a:latin typeface="Lato" pitchFamily="34" charset="0"/>
                <a:ea typeface="Lato" pitchFamily="34" charset="-122"/>
                <a:cs typeface="Lato" pitchFamily="34" charset="-120"/>
              </a:rPr>
              <a:t>format, (where notes are permitted)</a:t>
            </a:r>
            <a:br>
              <a:rPr lang="en-US" sz="1125" kern="0" spc="28" dirty="0">
                <a:solidFill>
                  <a:srgbClr val="0F3332"/>
                </a:solidFill>
                <a:latin typeface="Lato" pitchFamily="34" charset="0"/>
                <a:ea typeface="Lato" pitchFamily="34" charset="-122"/>
                <a:cs typeface="Lato" pitchFamily="34" charset="-120"/>
              </a:rPr>
            </a:br>
            <a:r>
              <a:rPr lang="en-US" sz="1125" kern="0" spc="28" dirty="0">
                <a:solidFill>
                  <a:srgbClr val="0F3332"/>
                </a:solidFill>
                <a:latin typeface="Lato" pitchFamily="34" charset="0"/>
                <a:ea typeface="Lato" pitchFamily="34" charset="-122"/>
                <a:cs typeface="Lato" pitchFamily="34" charset="-120"/>
              </a:rPr>
              <a:t>including inappropriately annotated texts</a:t>
            </a:r>
            <a:endParaRPr lang="en-US" dirty="0"/>
          </a:p>
        </p:txBody>
      </p:sp>
      <p:pic>
        <p:nvPicPr>
          <p:cNvPr id="18" name="Object 17" descr="preencoded.png"/>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4849749" y="5686242"/>
            <a:ext cx="271395" cy="214259"/>
          </a:xfrm>
          <a:prstGeom prst="rect">
            <a:avLst/>
          </a:prstGeom>
        </p:spPr>
      </p:pic>
      <p:sp>
        <p:nvSpPr>
          <p:cNvPr id="19" name="Object 18"/>
          <p:cNvSpPr/>
          <p:nvPr/>
        </p:nvSpPr>
        <p:spPr>
          <a:xfrm>
            <a:off x="5394322" y="5513246"/>
            <a:ext cx="3178174" cy="525320"/>
          </a:xfrm>
          <a:prstGeom prst="rect">
            <a:avLst/>
          </a:prstGeom>
          <a:noFill/>
        </p:spPr>
        <p:txBody>
          <a:bodyPr wrap="square" lIns="0" tIns="0" rIns="0" bIns="0" rtlCol="0" anchor="t"/>
          <a:lstStyle/>
          <a:p>
            <a:pPr>
              <a:lnSpc>
                <a:spcPts val="1532"/>
              </a:lnSpc>
              <a:spcAft>
                <a:spcPts val="450"/>
              </a:spcAft>
            </a:pPr>
            <a:r>
              <a:rPr lang="en-US" sz="1125" kern="0" spc="28" dirty="0">
                <a:solidFill>
                  <a:srgbClr val="0F3332"/>
                </a:solidFill>
                <a:latin typeface="Lato" pitchFamily="34" charset="0"/>
                <a:ea typeface="Lato" pitchFamily="34" charset="-122"/>
                <a:cs typeface="Lato" pitchFamily="34" charset="-120"/>
              </a:rPr>
              <a:t>Including inappropriate, offensive, obscene,</a:t>
            </a:r>
            <a:br>
              <a:rPr lang="en-US" sz="1125" kern="0" spc="28" dirty="0">
                <a:solidFill>
                  <a:srgbClr val="0F3332"/>
                </a:solidFill>
                <a:latin typeface="Lato" pitchFamily="34" charset="0"/>
                <a:ea typeface="Lato" pitchFamily="34" charset="-122"/>
                <a:cs typeface="Lato" pitchFamily="34" charset="-120"/>
              </a:rPr>
            </a:br>
            <a:r>
              <a:rPr lang="en-US" sz="1125" kern="0" spc="28" dirty="0">
                <a:solidFill>
                  <a:srgbClr val="0F3332"/>
                </a:solidFill>
                <a:latin typeface="Lato" pitchFamily="34" charset="0"/>
                <a:ea typeface="Lato" pitchFamily="34" charset="-122"/>
                <a:cs typeface="Lato" pitchFamily="34" charset="-120"/>
              </a:rPr>
              <a:t>homophobic, transphobic, racist or sexist</a:t>
            </a:r>
            <a:br>
              <a:rPr lang="en-US" sz="1125" kern="0" spc="28" dirty="0">
                <a:solidFill>
                  <a:srgbClr val="0F3332"/>
                </a:solidFill>
                <a:latin typeface="Lato" pitchFamily="34" charset="0"/>
                <a:ea typeface="Lato" pitchFamily="34" charset="-122"/>
                <a:cs typeface="Lato" pitchFamily="34" charset="-120"/>
              </a:rPr>
            </a:br>
            <a:r>
              <a:rPr lang="en-US" sz="1125" kern="0" spc="28" dirty="0">
                <a:solidFill>
                  <a:srgbClr val="0F3332"/>
                </a:solidFill>
                <a:latin typeface="Lato" pitchFamily="34" charset="0"/>
                <a:ea typeface="Lato" pitchFamily="34" charset="-122"/>
                <a:cs typeface="Lato" pitchFamily="34" charset="-120"/>
              </a:rPr>
              <a:t>material in scripts incl. coursework.</a:t>
            </a:r>
            <a:endParaRPr lang="en-US" dirty="0"/>
          </a:p>
        </p:txBody>
      </p:sp>
      <p:pic>
        <p:nvPicPr>
          <p:cNvPr id="20" name="Picture 5" descr="Hayes School Banner.png"/>
          <p:cNvPicPr>
            <a:picLocks noChangeAspect="1"/>
          </p:cNvPicPr>
          <p:nvPr/>
        </p:nvPicPr>
        <p:blipFill rotWithShape="1">
          <a:blip r:embed="rId19">
            <a:extLst>
              <a:ext uri="{28A0092B-C50C-407E-A947-70E740481C1C}">
                <a14:useLocalDpi xmlns:a14="http://schemas.microsoft.com/office/drawing/2010/main" val="0"/>
              </a:ext>
            </a:extLst>
          </a:blip>
          <a:srcRect/>
          <a:stretch/>
        </p:blipFill>
        <p:spPr bwMode="auto">
          <a:xfrm>
            <a:off x="-36512" y="0"/>
            <a:ext cx="9252520" cy="141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1771722"/>
      </p:ext>
    </p:extLst>
  </p:cSld>
  <p:clrMapOvr>
    <a:masterClrMapping/>
  </p:clrMapOvr>
  <mc:AlternateContent xmlns:mc="http://schemas.openxmlformats.org/markup-compatibility/2006" xmlns:p14="http://schemas.microsoft.com/office/powerpoint/2010/main">
    <mc:Choice Requires="p14">
      <p:transition spd="slow" p14:dur="2000" advClick="0" advTm="87000"/>
    </mc:Choice>
    <mc:Fallback xmlns="">
      <p:transition spd="slow" advClick="0" advTm="87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225992" y="2240889"/>
            <a:ext cx="5570732" cy="192833"/>
          </a:xfrm>
          <a:prstGeom prst="rect">
            <a:avLst/>
          </a:prstGeom>
          <a:noFill/>
        </p:spPr>
        <p:txBody>
          <a:bodyPr wrap="square" lIns="0" tIns="0" rIns="0" bIns="0" rtlCol="0" anchor="t"/>
          <a:lstStyle/>
          <a:p>
            <a:pPr>
              <a:lnSpc>
                <a:spcPts val="1919"/>
              </a:lnSpc>
              <a:spcAft>
                <a:spcPts val="450"/>
              </a:spcAft>
            </a:pPr>
            <a:r>
              <a:rPr lang="en-US" dirty="0">
                <a:solidFill>
                  <a:srgbClr val="0F3332"/>
                </a:solidFill>
                <a:latin typeface="Roboto" pitchFamily="34" charset="0"/>
                <a:ea typeface="Roboto" pitchFamily="34" charset="-122"/>
                <a:cs typeface="Roboto" pitchFamily="34" charset="-120"/>
              </a:rPr>
              <a:t>Examples of malpractice</a:t>
            </a:r>
            <a:endParaRPr lang="en-US" dirty="0"/>
          </a:p>
        </p:txBody>
      </p:sp>
      <p:sp>
        <p:nvSpPr>
          <p:cNvPr id="3" name="Object 2"/>
          <p:cNvSpPr/>
          <p:nvPr/>
        </p:nvSpPr>
        <p:spPr>
          <a:xfrm>
            <a:off x="225992" y="1960567"/>
            <a:ext cx="5570732" cy="96416"/>
          </a:xfrm>
          <a:prstGeom prst="rect">
            <a:avLst/>
          </a:prstGeom>
          <a:noFill/>
        </p:spPr>
        <p:txBody>
          <a:bodyPr wrap="square" lIns="0" tIns="0" rIns="0" bIns="0" rtlCol="0" anchor="t"/>
          <a:lstStyle/>
          <a:p>
            <a:pPr>
              <a:lnSpc>
                <a:spcPts val="840"/>
              </a:lnSpc>
              <a:spcAft>
                <a:spcPts val="450"/>
              </a:spcAft>
            </a:pPr>
            <a:r>
              <a:rPr lang="en-US" sz="825" dirty="0">
                <a:solidFill>
                  <a:srgbClr val="DC582A"/>
                </a:solidFill>
                <a:latin typeface="Roboto" pitchFamily="34" charset="0"/>
                <a:ea typeface="Roboto" pitchFamily="34" charset="-122"/>
                <a:cs typeface="Roboto" pitchFamily="34" charset="-120"/>
              </a:rPr>
              <a:t>CANDIDATE MALPRACTICE</a:t>
            </a:r>
            <a:endParaRPr lang="en-US" dirty="0"/>
          </a:p>
        </p:txBody>
      </p:sp>
      <p:sp>
        <p:nvSpPr>
          <p:cNvPr id="4" name="Object 3"/>
          <p:cNvSpPr/>
          <p:nvPr/>
        </p:nvSpPr>
        <p:spPr>
          <a:xfrm>
            <a:off x="5868144" y="1628800"/>
            <a:ext cx="3149606" cy="5149356"/>
          </a:xfrm>
          <a:prstGeom prst="rect">
            <a:avLst/>
          </a:prstGeom>
          <a:solidFill>
            <a:srgbClr val="000000">
              <a:alpha val="0"/>
            </a:srgbClr>
          </a:solidFill>
        </p:spPr>
      </p:sp>
      <p:pic>
        <p:nvPicPr>
          <p:cNvPr id="5" name="Object 4" descr="preencoded.png"/>
          <p:cNvPicPr>
            <a:picLocks noChangeAspect="1"/>
          </p:cNvPicPr>
          <p:nvPr/>
        </p:nvPicPr>
        <p:blipFill>
          <a:blip r:embed="rId3"/>
          <a:srcRect l="29615" r="29615"/>
          <a:stretch/>
        </p:blipFill>
        <p:spPr>
          <a:xfrm>
            <a:off x="5868144" y="1628800"/>
            <a:ext cx="3149606" cy="5149356"/>
          </a:xfrm>
          <a:prstGeom prst="rect">
            <a:avLst/>
          </a:prstGeom>
        </p:spPr>
      </p:pic>
      <p:pic>
        <p:nvPicPr>
          <p:cNvPr id="6" name="Object 5" descr="preencoded.png"/>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323528" y="3101731"/>
            <a:ext cx="271395" cy="221401"/>
          </a:xfrm>
          <a:prstGeom prst="rect">
            <a:avLst/>
          </a:prstGeom>
        </p:spPr>
      </p:pic>
      <p:sp>
        <p:nvSpPr>
          <p:cNvPr id="7" name="Object 6"/>
          <p:cNvSpPr/>
          <p:nvPr/>
        </p:nvSpPr>
        <p:spPr>
          <a:xfrm>
            <a:off x="947576" y="3066562"/>
            <a:ext cx="4567915" cy="748212"/>
          </a:xfrm>
          <a:prstGeom prst="rect">
            <a:avLst/>
          </a:prstGeom>
          <a:noFill/>
        </p:spPr>
        <p:txBody>
          <a:bodyPr wrap="square" lIns="0" tIns="0" rIns="0" bIns="0" rtlCol="0" anchor="t"/>
          <a:lstStyle/>
          <a:p>
            <a:pPr>
              <a:lnSpc>
                <a:spcPts val="1532"/>
              </a:lnSpc>
              <a:spcAft>
                <a:spcPts val="450"/>
              </a:spcAft>
            </a:pPr>
            <a:r>
              <a:rPr lang="en-US" kern="0" spc="28" dirty="0">
                <a:solidFill>
                  <a:srgbClr val="0F3332"/>
                </a:solidFill>
                <a:latin typeface="Lato" pitchFamily="34" charset="0"/>
                <a:ea typeface="Lato" pitchFamily="34" charset="-122"/>
                <a:cs typeface="Lato" pitchFamily="34" charset="-120"/>
              </a:rPr>
              <a:t>H</a:t>
            </a:r>
            <a:r>
              <a:rPr lang="en-US" kern="0" spc="28" dirty="0" smtClean="0">
                <a:solidFill>
                  <a:srgbClr val="0F3332"/>
                </a:solidFill>
                <a:latin typeface="Lato" pitchFamily="34" charset="0"/>
                <a:ea typeface="Lato" pitchFamily="34" charset="-122"/>
                <a:cs typeface="Lato" pitchFamily="34" charset="-120"/>
              </a:rPr>
              <a:t>aving </a:t>
            </a:r>
            <a:r>
              <a:rPr lang="en-US" kern="0" spc="28" dirty="0">
                <a:solidFill>
                  <a:srgbClr val="0F3332"/>
                </a:solidFill>
                <a:latin typeface="Lato" pitchFamily="34" charset="0"/>
                <a:ea typeface="Lato" pitchFamily="34" charset="-122"/>
                <a:cs typeface="Lato" pitchFamily="34" charset="-120"/>
              </a:rPr>
              <a:t>or sharing </a:t>
            </a:r>
            <a:r>
              <a:rPr lang="en-US" kern="0" spc="28" dirty="0" smtClean="0">
                <a:solidFill>
                  <a:srgbClr val="0F3332"/>
                </a:solidFill>
                <a:latin typeface="Lato" pitchFamily="34" charset="0"/>
                <a:ea typeface="Lato" pitchFamily="34" charset="-122"/>
                <a:cs typeface="Lato" pitchFamily="34" charset="-120"/>
              </a:rPr>
              <a:t>details about </a:t>
            </a:r>
            <a:r>
              <a:rPr lang="en-US" kern="0" spc="28" dirty="0">
                <a:solidFill>
                  <a:srgbClr val="0F3332"/>
                </a:solidFill>
                <a:latin typeface="Lato" pitchFamily="34" charset="0"/>
                <a:ea typeface="Lato" pitchFamily="34" charset="-122"/>
                <a:cs typeface="Lato" pitchFamily="34" charset="-120"/>
              </a:rPr>
              <a:t>exam </a:t>
            </a:r>
            <a:r>
              <a:rPr lang="en-US" kern="0" spc="28" dirty="0" smtClean="0">
                <a:solidFill>
                  <a:srgbClr val="0F3332"/>
                </a:solidFill>
                <a:latin typeface="Lato" pitchFamily="34" charset="0"/>
                <a:ea typeface="Lato" pitchFamily="34" charset="-122"/>
                <a:cs typeface="Lato" pitchFamily="34" charset="-120"/>
              </a:rPr>
              <a:t>questions before </a:t>
            </a:r>
            <a:r>
              <a:rPr lang="en-US" kern="0" spc="28" dirty="0">
                <a:solidFill>
                  <a:srgbClr val="0F3332"/>
                </a:solidFill>
                <a:latin typeface="Lato" pitchFamily="34" charset="0"/>
                <a:ea typeface="Lato" pitchFamily="34" charset="-122"/>
                <a:cs typeface="Lato" pitchFamily="34" charset="-120"/>
              </a:rPr>
              <a:t>the exam </a:t>
            </a:r>
            <a:r>
              <a:rPr lang="en-US" kern="0" spc="28" dirty="0" smtClean="0">
                <a:solidFill>
                  <a:srgbClr val="0F3332"/>
                </a:solidFill>
                <a:latin typeface="Lato" pitchFamily="34" charset="0"/>
                <a:ea typeface="Lato" pitchFamily="34" charset="-122"/>
                <a:cs typeface="Lato" pitchFamily="34" charset="-120"/>
              </a:rPr>
              <a:t>– whether you </a:t>
            </a:r>
            <a:r>
              <a:rPr lang="en-US" kern="0" spc="28" dirty="0">
                <a:solidFill>
                  <a:srgbClr val="0F3332"/>
                </a:solidFill>
                <a:latin typeface="Lato" pitchFamily="34" charset="0"/>
                <a:ea typeface="Lato" pitchFamily="34" charset="-122"/>
                <a:cs typeface="Lato" pitchFamily="34" charset="-120"/>
              </a:rPr>
              <a:t>think these are real </a:t>
            </a:r>
            <a:r>
              <a:rPr lang="en-US" kern="0" spc="28" dirty="0" smtClean="0">
                <a:solidFill>
                  <a:srgbClr val="0F3332"/>
                </a:solidFill>
                <a:latin typeface="Lato" pitchFamily="34" charset="0"/>
                <a:ea typeface="Lato" pitchFamily="34" charset="-122"/>
                <a:cs typeface="Lato" pitchFamily="34" charset="-120"/>
              </a:rPr>
              <a:t>or</a:t>
            </a:r>
            <a:r>
              <a:rPr lang="en-US" kern="0" spc="28" dirty="0">
                <a:solidFill>
                  <a:srgbClr val="0F3332"/>
                </a:solidFill>
                <a:latin typeface="Lato" pitchFamily="34" charset="0"/>
                <a:ea typeface="Lato" pitchFamily="34" charset="-122"/>
                <a:cs typeface="Lato" pitchFamily="34" charset="-120"/>
              </a:rPr>
              <a:t> </a:t>
            </a:r>
            <a:r>
              <a:rPr lang="en-US" kern="0" spc="28" dirty="0" smtClean="0">
                <a:solidFill>
                  <a:srgbClr val="0F3332"/>
                </a:solidFill>
                <a:latin typeface="Lato" pitchFamily="34" charset="0"/>
                <a:ea typeface="Lato" pitchFamily="34" charset="-122"/>
                <a:cs typeface="Lato" pitchFamily="34" charset="-120"/>
              </a:rPr>
              <a:t>fake</a:t>
            </a:r>
            <a:endParaRPr lang="en-US" sz="3200" dirty="0"/>
          </a:p>
        </p:txBody>
      </p:sp>
      <p:pic>
        <p:nvPicPr>
          <p:cNvPr id="8" name="Object 7" descr="preencoded.png"/>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323527" y="4869160"/>
            <a:ext cx="271395" cy="264253"/>
          </a:xfrm>
          <a:prstGeom prst="rect">
            <a:avLst/>
          </a:prstGeom>
        </p:spPr>
      </p:pic>
      <p:sp>
        <p:nvSpPr>
          <p:cNvPr id="9" name="Object 8"/>
          <p:cNvSpPr/>
          <p:nvPr/>
        </p:nvSpPr>
        <p:spPr>
          <a:xfrm>
            <a:off x="947575" y="4725144"/>
            <a:ext cx="4697158" cy="947841"/>
          </a:xfrm>
          <a:prstGeom prst="rect">
            <a:avLst/>
          </a:prstGeom>
          <a:noFill/>
        </p:spPr>
        <p:txBody>
          <a:bodyPr wrap="square" lIns="0" tIns="0" rIns="0" bIns="0" rtlCol="0" anchor="t"/>
          <a:lstStyle/>
          <a:p>
            <a:pPr>
              <a:lnSpc>
                <a:spcPts val="1532"/>
              </a:lnSpc>
              <a:spcAft>
                <a:spcPts val="450"/>
              </a:spcAft>
            </a:pPr>
            <a:r>
              <a:rPr lang="en-US" kern="0" spc="28" dirty="0">
                <a:solidFill>
                  <a:srgbClr val="0F3332"/>
                </a:solidFill>
                <a:latin typeface="Lato" pitchFamily="34" charset="0"/>
                <a:ea typeface="Lato" pitchFamily="34" charset="-122"/>
                <a:cs typeface="Lato" pitchFamily="34" charset="-120"/>
              </a:rPr>
              <a:t>N</a:t>
            </a:r>
            <a:r>
              <a:rPr lang="en-US" kern="0" spc="28" dirty="0" smtClean="0">
                <a:solidFill>
                  <a:srgbClr val="0F3332"/>
                </a:solidFill>
                <a:latin typeface="Lato" pitchFamily="34" charset="0"/>
                <a:ea typeface="Lato" pitchFamily="34" charset="-122"/>
                <a:cs typeface="Lato" pitchFamily="34" charset="-120"/>
              </a:rPr>
              <a:t>ot </a:t>
            </a:r>
            <a:r>
              <a:rPr lang="en-US" kern="0" spc="28" dirty="0">
                <a:solidFill>
                  <a:srgbClr val="0F3332"/>
                </a:solidFill>
                <a:latin typeface="Lato" pitchFamily="34" charset="0"/>
                <a:ea typeface="Lato" pitchFamily="34" charset="-122"/>
                <a:cs typeface="Lato" pitchFamily="34" charset="-120"/>
              </a:rPr>
              <a:t>telling exam boards </a:t>
            </a:r>
            <a:r>
              <a:rPr lang="en-US" kern="0" spc="28" dirty="0" smtClean="0">
                <a:solidFill>
                  <a:srgbClr val="0F3332"/>
                </a:solidFill>
                <a:latin typeface="Lato" pitchFamily="34" charset="0"/>
                <a:ea typeface="Lato" pitchFamily="34" charset="-122"/>
                <a:cs typeface="Lato" pitchFamily="34" charset="-120"/>
              </a:rPr>
              <a:t>or your </a:t>
            </a:r>
            <a:r>
              <a:rPr lang="en-US" kern="0" spc="28" dirty="0">
                <a:solidFill>
                  <a:srgbClr val="0F3332"/>
                </a:solidFill>
                <a:latin typeface="Lato" pitchFamily="34" charset="0"/>
                <a:ea typeface="Lato" pitchFamily="34" charset="-122"/>
                <a:cs typeface="Lato" pitchFamily="34" charset="-120"/>
              </a:rPr>
              <a:t>school/college </a:t>
            </a:r>
            <a:r>
              <a:rPr lang="en-US" kern="0" spc="28" dirty="0" smtClean="0">
                <a:solidFill>
                  <a:srgbClr val="0F3332"/>
                </a:solidFill>
                <a:latin typeface="Lato" pitchFamily="34" charset="0"/>
                <a:ea typeface="Lato" pitchFamily="34" charset="-122"/>
                <a:cs typeface="Lato" pitchFamily="34" charset="-120"/>
              </a:rPr>
              <a:t>about exam </a:t>
            </a:r>
            <a:r>
              <a:rPr lang="en-US" kern="0" spc="28" dirty="0">
                <a:solidFill>
                  <a:srgbClr val="0F3332"/>
                </a:solidFill>
                <a:latin typeface="Lato" pitchFamily="34" charset="0"/>
                <a:ea typeface="Lato" pitchFamily="34" charset="-122"/>
                <a:cs typeface="Lato" pitchFamily="34" charset="-120"/>
              </a:rPr>
              <a:t>information </a:t>
            </a:r>
            <a:r>
              <a:rPr lang="en-US" kern="0" spc="28" dirty="0" smtClean="0">
                <a:solidFill>
                  <a:srgbClr val="0F3332"/>
                </a:solidFill>
                <a:latin typeface="Lato" pitchFamily="34" charset="0"/>
                <a:ea typeface="Lato" pitchFamily="34" charset="-122"/>
                <a:cs typeface="Lato" pitchFamily="34" charset="-120"/>
              </a:rPr>
              <a:t>being shared</a:t>
            </a:r>
            <a:r>
              <a:rPr lang="en-US" kern="0" spc="28" dirty="0">
                <a:solidFill>
                  <a:srgbClr val="0F3332"/>
                </a:solidFill>
                <a:latin typeface="Lato" pitchFamily="34" charset="0"/>
                <a:ea typeface="Lato" pitchFamily="34" charset="-122"/>
                <a:cs typeface="Lato" pitchFamily="34" charset="-120"/>
              </a:rPr>
              <a:t>.</a:t>
            </a:r>
            <a:endParaRPr lang="en-US" sz="3200" dirty="0"/>
          </a:p>
        </p:txBody>
      </p:sp>
      <p:pic>
        <p:nvPicPr>
          <p:cNvPr id="10" name="Picture 5" descr="Hayes School Banner.png"/>
          <p:cNvPicPr>
            <a:picLocks noChangeAspect="1"/>
          </p:cNvPicPr>
          <p:nvPr/>
        </p:nvPicPr>
        <p:blipFill rotWithShape="1">
          <a:blip r:embed="rId8">
            <a:extLst>
              <a:ext uri="{28A0092B-C50C-407E-A947-70E740481C1C}">
                <a14:useLocalDpi xmlns:a14="http://schemas.microsoft.com/office/drawing/2010/main" val="0"/>
              </a:ext>
            </a:extLst>
          </a:blip>
          <a:srcRect/>
          <a:stretch/>
        </p:blipFill>
        <p:spPr bwMode="auto">
          <a:xfrm>
            <a:off x="-36512" y="0"/>
            <a:ext cx="9252520" cy="141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7204121"/>
      </p:ext>
    </p:extLst>
  </p:cSld>
  <p:clrMapOvr>
    <a:masterClrMapping/>
  </p:clrMapOvr>
  <mc:AlternateContent xmlns:mc="http://schemas.openxmlformats.org/markup-compatibility/2006" xmlns:p14="http://schemas.microsoft.com/office/powerpoint/2010/main">
    <mc:Choice Requires="p14">
      <p:transition spd="slow" p14:dur="2000" advClick="0" advTm="62000"/>
    </mc:Choice>
    <mc:Fallback xmlns="">
      <p:transition spd="slow" advClick="0" advTm="62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340357" y="1755719"/>
            <a:ext cx="5570732" cy="192833"/>
          </a:xfrm>
          <a:prstGeom prst="rect">
            <a:avLst/>
          </a:prstGeom>
          <a:noFill/>
        </p:spPr>
        <p:txBody>
          <a:bodyPr wrap="square" lIns="0" tIns="0" rIns="0" bIns="0" rtlCol="0" anchor="t"/>
          <a:lstStyle/>
          <a:p>
            <a:pPr>
              <a:lnSpc>
                <a:spcPts val="1919"/>
              </a:lnSpc>
              <a:spcAft>
                <a:spcPts val="450"/>
              </a:spcAft>
            </a:pPr>
            <a:r>
              <a:rPr lang="en-US" dirty="0">
                <a:solidFill>
                  <a:srgbClr val="0F3332"/>
                </a:solidFill>
                <a:latin typeface="Roboto" pitchFamily="34" charset="0"/>
                <a:ea typeface="Roboto" pitchFamily="34" charset="-122"/>
                <a:cs typeface="Roboto" pitchFamily="34" charset="-120"/>
              </a:rPr>
              <a:t>Examples of malpractice</a:t>
            </a:r>
            <a:endParaRPr lang="en-US" dirty="0"/>
          </a:p>
        </p:txBody>
      </p:sp>
      <p:sp>
        <p:nvSpPr>
          <p:cNvPr id="3" name="Object 2"/>
          <p:cNvSpPr/>
          <p:nvPr/>
        </p:nvSpPr>
        <p:spPr>
          <a:xfrm>
            <a:off x="354376" y="1555747"/>
            <a:ext cx="5570732" cy="96416"/>
          </a:xfrm>
          <a:prstGeom prst="rect">
            <a:avLst/>
          </a:prstGeom>
          <a:noFill/>
        </p:spPr>
        <p:txBody>
          <a:bodyPr wrap="square" lIns="0" tIns="0" rIns="0" bIns="0" rtlCol="0" anchor="t"/>
          <a:lstStyle/>
          <a:p>
            <a:pPr>
              <a:lnSpc>
                <a:spcPts val="840"/>
              </a:lnSpc>
              <a:spcAft>
                <a:spcPts val="450"/>
              </a:spcAft>
            </a:pPr>
            <a:r>
              <a:rPr lang="en-US" sz="825" dirty="0">
                <a:solidFill>
                  <a:srgbClr val="DC582A"/>
                </a:solidFill>
                <a:latin typeface="Roboto" pitchFamily="34" charset="0"/>
                <a:ea typeface="Roboto" pitchFamily="34" charset="-122"/>
                <a:cs typeface="Roboto" pitchFamily="34" charset="-120"/>
              </a:rPr>
              <a:t>CANDIDATE MALPRACTICE</a:t>
            </a:r>
            <a:endParaRPr lang="en-US" dirty="0"/>
          </a:p>
        </p:txBody>
      </p:sp>
      <p:sp>
        <p:nvSpPr>
          <p:cNvPr id="4" name="Object 3"/>
          <p:cNvSpPr/>
          <p:nvPr/>
        </p:nvSpPr>
        <p:spPr>
          <a:xfrm>
            <a:off x="5999251" y="857250"/>
            <a:ext cx="3149606" cy="5149356"/>
          </a:xfrm>
          <a:prstGeom prst="rect">
            <a:avLst/>
          </a:prstGeom>
          <a:solidFill>
            <a:srgbClr val="000000">
              <a:alpha val="0"/>
            </a:srgbClr>
          </a:solidFill>
        </p:spPr>
      </p:sp>
      <p:pic>
        <p:nvPicPr>
          <p:cNvPr id="5" name="Object 4" descr="preencoded.png"/>
          <p:cNvPicPr>
            <a:picLocks noChangeAspect="1"/>
          </p:cNvPicPr>
          <p:nvPr/>
        </p:nvPicPr>
        <p:blipFill>
          <a:blip r:embed="rId3"/>
          <a:srcRect l="4126" r="4126"/>
          <a:stretch/>
        </p:blipFill>
        <p:spPr>
          <a:xfrm>
            <a:off x="5999251" y="857250"/>
            <a:ext cx="3149606" cy="5149356"/>
          </a:xfrm>
          <a:prstGeom prst="rect">
            <a:avLst/>
          </a:prstGeom>
        </p:spPr>
      </p:pic>
      <p:pic>
        <p:nvPicPr>
          <p:cNvPr id="6" name="Object 5" descr="preencoded.png"/>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312093" y="3235422"/>
            <a:ext cx="271395" cy="164265"/>
          </a:xfrm>
          <a:prstGeom prst="rect">
            <a:avLst/>
          </a:prstGeom>
        </p:spPr>
      </p:pic>
      <p:sp>
        <p:nvSpPr>
          <p:cNvPr id="7" name="Object 6"/>
          <p:cNvSpPr/>
          <p:nvPr/>
        </p:nvSpPr>
        <p:spPr>
          <a:xfrm>
            <a:off x="738253" y="2249849"/>
            <a:ext cx="4892246" cy="2835335"/>
          </a:xfrm>
          <a:prstGeom prst="rect">
            <a:avLst/>
          </a:prstGeom>
          <a:noFill/>
        </p:spPr>
        <p:txBody>
          <a:bodyPr wrap="square" lIns="0" tIns="0" rIns="0" bIns="0" rtlCol="0" anchor="t"/>
          <a:lstStyle/>
          <a:p>
            <a:pPr>
              <a:lnSpc>
                <a:spcPct val="150000"/>
              </a:lnSpc>
              <a:spcAft>
                <a:spcPts val="450"/>
              </a:spcAft>
            </a:pPr>
            <a:r>
              <a:rPr lang="en-US" sz="1600" kern="0" spc="28" dirty="0">
                <a:solidFill>
                  <a:srgbClr val="0F3332"/>
                </a:solidFill>
                <a:latin typeface="Lato" pitchFamily="34" charset="0"/>
                <a:ea typeface="Lato" pitchFamily="34" charset="-122"/>
                <a:cs typeface="Lato" pitchFamily="34" charset="-120"/>
              </a:rPr>
              <a:t>B</a:t>
            </a:r>
            <a:r>
              <a:rPr lang="en-US" sz="1600" kern="0" spc="28" dirty="0" smtClean="0">
                <a:solidFill>
                  <a:srgbClr val="0F3332"/>
                </a:solidFill>
                <a:latin typeface="Lato" pitchFamily="34" charset="0"/>
                <a:ea typeface="Lato" pitchFamily="34" charset="-122"/>
                <a:cs typeface="Lato" pitchFamily="34" charset="-120"/>
              </a:rPr>
              <a:t>ringing </a:t>
            </a:r>
            <a:r>
              <a:rPr lang="en-US" sz="1600" kern="0" spc="28" dirty="0">
                <a:solidFill>
                  <a:srgbClr val="0F3332"/>
                </a:solidFill>
                <a:latin typeface="Lato" pitchFamily="34" charset="0"/>
                <a:ea typeface="Lato" pitchFamily="34" charset="-122"/>
                <a:cs typeface="Lato" pitchFamily="34" charset="-120"/>
              </a:rPr>
              <a:t>into the examination room or assessment </a:t>
            </a:r>
            <a:r>
              <a:rPr lang="en-US" sz="1600" kern="0" spc="28" dirty="0" smtClean="0">
                <a:solidFill>
                  <a:srgbClr val="0F3332"/>
                </a:solidFill>
                <a:latin typeface="Lato" pitchFamily="34" charset="0"/>
                <a:ea typeface="Lato" pitchFamily="34" charset="-122"/>
                <a:cs typeface="Lato" pitchFamily="34" charset="-120"/>
              </a:rPr>
              <a:t>situation </a:t>
            </a:r>
            <a:r>
              <a:rPr lang="en-US" sz="1600" kern="0" spc="28" dirty="0" err="1" smtClean="0">
                <a:solidFill>
                  <a:srgbClr val="0F3332"/>
                </a:solidFill>
                <a:latin typeface="Lato" pitchFamily="34" charset="0"/>
                <a:ea typeface="Lato" pitchFamily="34" charset="-122"/>
                <a:cs typeface="Lato" pitchFamily="34" charset="-120"/>
              </a:rPr>
              <a:t>unauthorised</a:t>
            </a:r>
            <a:r>
              <a:rPr lang="en-US" sz="1600" kern="0" spc="28" dirty="0" smtClean="0">
                <a:solidFill>
                  <a:srgbClr val="0F3332"/>
                </a:solidFill>
                <a:latin typeface="Lato" pitchFamily="34" charset="0"/>
                <a:ea typeface="Lato" pitchFamily="34" charset="-122"/>
                <a:cs typeface="Lato" pitchFamily="34" charset="-120"/>
              </a:rPr>
              <a:t> </a:t>
            </a:r>
            <a:r>
              <a:rPr lang="en-US" sz="1600" kern="0" spc="28" dirty="0">
                <a:solidFill>
                  <a:srgbClr val="0F3332"/>
                </a:solidFill>
                <a:latin typeface="Lato" pitchFamily="34" charset="0"/>
                <a:ea typeface="Lato" pitchFamily="34" charset="-122"/>
                <a:cs typeface="Lato" pitchFamily="34" charset="-120"/>
              </a:rPr>
              <a:t>material, for example: </a:t>
            </a:r>
            <a:r>
              <a:rPr lang="en-US" sz="1600" b="1" kern="0" spc="28" dirty="0">
                <a:solidFill>
                  <a:srgbClr val="DC582A"/>
                </a:solidFill>
                <a:latin typeface="Lato" pitchFamily="34" charset="0"/>
                <a:ea typeface="Lato" pitchFamily="34" charset="-122"/>
                <a:cs typeface="Lato" pitchFamily="34" charset="-120"/>
              </a:rPr>
              <a:t>notes</a:t>
            </a:r>
            <a:r>
              <a:rPr lang="en-US" sz="1600" kern="0" spc="28" dirty="0">
                <a:solidFill>
                  <a:srgbClr val="0F3332"/>
                </a:solidFill>
                <a:latin typeface="Lato" pitchFamily="34" charset="0"/>
                <a:ea typeface="Lato" pitchFamily="34" charset="-122"/>
                <a:cs typeface="Lato" pitchFamily="34" charset="-120"/>
              </a:rPr>
              <a:t>, study guides and </a:t>
            </a:r>
            <a:r>
              <a:rPr lang="en-US" sz="1600" kern="0" spc="28" dirty="0" smtClean="0">
                <a:solidFill>
                  <a:srgbClr val="0F3332"/>
                </a:solidFill>
                <a:latin typeface="Lato" pitchFamily="34" charset="0"/>
                <a:ea typeface="Lato" pitchFamily="34" charset="-122"/>
                <a:cs typeface="Lato" pitchFamily="34" charset="-120"/>
              </a:rPr>
              <a:t>personal </a:t>
            </a:r>
            <a:r>
              <a:rPr lang="en-US" sz="1600" kern="0" spc="28" dirty="0" err="1" smtClean="0">
                <a:solidFill>
                  <a:srgbClr val="0F3332"/>
                </a:solidFill>
                <a:latin typeface="Lato" pitchFamily="34" charset="0"/>
                <a:ea typeface="Lato" pitchFamily="34" charset="-122"/>
                <a:cs typeface="Lato" pitchFamily="34" charset="-120"/>
              </a:rPr>
              <a:t>organisers</a:t>
            </a:r>
            <a:r>
              <a:rPr lang="en-US" sz="1600" kern="0" spc="28" dirty="0">
                <a:solidFill>
                  <a:srgbClr val="0F3332"/>
                </a:solidFill>
                <a:latin typeface="Lato" pitchFamily="34" charset="0"/>
                <a:ea typeface="Lato" pitchFamily="34" charset="-122"/>
                <a:cs typeface="Lato" pitchFamily="34" charset="-120"/>
              </a:rPr>
              <a:t>, own blank paper, calculators (when prohibited</a:t>
            </a:r>
            <a:r>
              <a:rPr lang="en-US" sz="1600" kern="0" spc="28" dirty="0" smtClean="0">
                <a:solidFill>
                  <a:srgbClr val="0F3332"/>
                </a:solidFill>
                <a:latin typeface="Lato" pitchFamily="34" charset="0"/>
                <a:ea typeface="Lato" pitchFamily="34" charset="-122"/>
                <a:cs typeface="Lato" pitchFamily="34" charset="-120"/>
              </a:rPr>
              <a:t>), dictionaries </a:t>
            </a:r>
            <a:r>
              <a:rPr lang="en-US" sz="1600" kern="0" spc="28" dirty="0">
                <a:solidFill>
                  <a:srgbClr val="0F3332"/>
                </a:solidFill>
                <a:latin typeface="Lato" pitchFamily="34" charset="0"/>
                <a:ea typeface="Lato" pitchFamily="34" charset="-122"/>
                <a:cs typeface="Lato" pitchFamily="34" charset="-120"/>
              </a:rPr>
              <a:t>(when prohibited), </a:t>
            </a:r>
            <a:r>
              <a:rPr lang="en-US" sz="1600" b="1" kern="0" spc="28" dirty="0">
                <a:solidFill>
                  <a:srgbClr val="DC582A"/>
                </a:solidFill>
                <a:latin typeface="Lato" pitchFamily="34" charset="0"/>
                <a:ea typeface="Lato" pitchFamily="34" charset="-122"/>
                <a:cs typeface="Lato" pitchFamily="34" charset="-120"/>
              </a:rPr>
              <a:t>watches</a:t>
            </a:r>
            <a:r>
              <a:rPr lang="en-US" sz="1600" kern="0" spc="28" dirty="0">
                <a:solidFill>
                  <a:srgbClr val="0F3332"/>
                </a:solidFill>
                <a:latin typeface="Lato" pitchFamily="34" charset="0"/>
                <a:ea typeface="Lato" pitchFamily="34" charset="-122"/>
                <a:cs typeface="Lato" pitchFamily="34" charset="-120"/>
              </a:rPr>
              <a:t>, instruments which can</a:t>
            </a:r>
            <a:br>
              <a:rPr lang="en-US" sz="1600" kern="0" spc="28" dirty="0">
                <a:solidFill>
                  <a:srgbClr val="0F3332"/>
                </a:solidFill>
                <a:latin typeface="Lato" pitchFamily="34" charset="0"/>
                <a:ea typeface="Lato" pitchFamily="34" charset="-122"/>
                <a:cs typeface="Lato" pitchFamily="34" charset="-120"/>
              </a:rPr>
            </a:br>
            <a:r>
              <a:rPr lang="en-US" sz="1600" kern="0" spc="28" dirty="0">
                <a:solidFill>
                  <a:srgbClr val="0F3332"/>
                </a:solidFill>
                <a:latin typeface="Lato" pitchFamily="34" charset="0"/>
                <a:ea typeface="Lato" pitchFamily="34" charset="-122"/>
                <a:cs typeface="Lato" pitchFamily="34" charset="-120"/>
              </a:rPr>
              <a:t>capture a digital image, electronic dictionaries (when prohibited</a:t>
            </a:r>
            <a:r>
              <a:rPr lang="en-US" sz="1600" kern="0" spc="28" dirty="0" smtClean="0">
                <a:solidFill>
                  <a:srgbClr val="0F3332"/>
                </a:solidFill>
                <a:latin typeface="Lato" pitchFamily="34" charset="0"/>
                <a:ea typeface="Lato" pitchFamily="34" charset="-122"/>
                <a:cs typeface="Lato" pitchFamily="34" charset="-120"/>
              </a:rPr>
              <a:t>), translators</a:t>
            </a:r>
            <a:r>
              <a:rPr lang="en-US" sz="1600" kern="0" spc="28" dirty="0">
                <a:solidFill>
                  <a:srgbClr val="0F3332"/>
                </a:solidFill>
                <a:latin typeface="Lato" pitchFamily="34" charset="0"/>
                <a:ea typeface="Lato" pitchFamily="34" charset="-122"/>
                <a:cs typeface="Lato" pitchFamily="34" charset="-120"/>
              </a:rPr>
              <a:t>, wordlists, glossaries, iPods, </a:t>
            </a:r>
            <a:r>
              <a:rPr lang="en-US" sz="1600" b="1" kern="0" spc="28" dirty="0">
                <a:solidFill>
                  <a:srgbClr val="DC582A"/>
                </a:solidFill>
                <a:latin typeface="Lato" pitchFamily="34" charset="0"/>
                <a:ea typeface="Lato" pitchFamily="34" charset="-122"/>
                <a:cs typeface="Lato" pitchFamily="34" charset="-120"/>
              </a:rPr>
              <a:t>mobile phones</a:t>
            </a:r>
            <a:r>
              <a:rPr lang="en-US" sz="1600" kern="0" spc="28" dirty="0">
                <a:solidFill>
                  <a:srgbClr val="0F3332"/>
                </a:solidFill>
                <a:latin typeface="Lato" pitchFamily="34" charset="0"/>
                <a:ea typeface="Lato" pitchFamily="34" charset="-122"/>
                <a:cs typeface="Lato" pitchFamily="34" charset="-120"/>
              </a:rPr>
              <a:t>, </a:t>
            </a:r>
            <a:r>
              <a:rPr lang="en-US" sz="1600" kern="0" spc="28" dirty="0" smtClean="0">
                <a:solidFill>
                  <a:srgbClr val="0F3332"/>
                </a:solidFill>
                <a:latin typeface="Lato" pitchFamily="34" charset="0"/>
                <a:ea typeface="Lato" pitchFamily="34" charset="-122"/>
                <a:cs typeface="Lato" pitchFamily="34" charset="-120"/>
              </a:rPr>
              <a:t>MP3/4 players</a:t>
            </a:r>
            <a:r>
              <a:rPr lang="en-US" sz="1600" kern="0" spc="28" dirty="0">
                <a:solidFill>
                  <a:srgbClr val="0F3332"/>
                </a:solidFill>
                <a:latin typeface="Lato" pitchFamily="34" charset="0"/>
                <a:ea typeface="Lato" pitchFamily="34" charset="-122"/>
                <a:cs typeface="Lato" pitchFamily="34" charset="-120"/>
              </a:rPr>
              <a:t>, pagers, or other similar electronic devices;</a:t>
            </a:r>
            <a:endParaRPr lang="en-US" sz="2800" dirty="0"/>
          </a:p>
        </p:txBody>
      </p:sp>
      <p:pic>
        <p:nvPicPr>
          <p:cNvPr id="8" name="Picture 5" descr="Hayes School Banner.png"/>
          <p:cNvPicPr>
            <a:picLocks noChangeAspect="1"/>
          </p:cNvPicPr>
          <p:nvPr/>
        </p:nvPicPr>
        <p:blipFill rotWithShape="1">
          <a:blip r:embed="rId6">
            <a:extLst>
              <a:ext uri="{28A0092B-C50C-407E-A947-70E740481C1C}">
                <a14:useLocalDpi xmlns:a14="http://schemas.microsoft.com/office/drawing/2010/main" val="0"/>
              </a:ext>
            </a:extLst>
          </a:blip>
          <a:srcRect/>
          <a:stretch/>
        </p:blipFill>
        <p:spPr bwMode="auto">
          <a:xfrm>
            <a:off x="-36512" y="0"/>
            <a:ext cx="9252520" cy="141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5092952"/>
      </p:ext>
    </p:extLst>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3512583" y="1613753"/>
            <a:ext cx="5570732" cy="235685"/>
          </a:xfrm>
          <a:prstGeom prst="rect">
            <a:avLst/>
          </a:prstGeom>
          <a:noFill/>
        </p:spPr>
        <p:txBody>
          <a:bodyPr wrap="square" lIns="0" tIns="0" rIns="0" bIns="0" rtlCol="0" anchor="t"/>
          <a:lstStyle/>
          <a:p>
            <a:pPr>
              <a:lnSpc>
                <a:spcPts val="2399"/>
              </a:lnSpc>
              <a:spcAft>
                <a:spcPts val="450"/>
              </a:spcAft>
            </a:pPr>
            <a:r>
              <a:rPr lang="en-US" sz="2250" dirty="0">
                <a:solidFill>
                  <a:srgbClr val="0F3332"/>
                </a:solidFill>
                <a:latin typeface="Roboto" pitchFamily="34" charset="0"/>
                <a:ea typeface="Roboto" pitchFamily="34" charset="-122"/>
                <a:cs typeface="Roboto" pitchFamily="34" charset="-120"/>
              </a:rPr>
              <a:t>Sanctions applied against candidates</a:t>
            </a:r>
            <a:endParaRPr lang="en-US" dirty="0"/>
          </a:p>
        </p:txBody>
      </p:sp>
      <p:sp>
        <p:nvSpPr>
          <p:cNvPr id="3" name="Object 2"/>
          <p:cNvSpPr/>
          <p:nvPr/>
        </p:nvSpPr>
        <p:spPr>
          <a:xfrm>
            <a:off x="3512583" y="2029630"/>
            <a:ext cx="5570732" cy="545789"/>
          </a:xfrm>
          <a:prstGeom prst="rect">
            <a:avLst/>
          </a:prstGeom>
          <a:noFill/>
        </p:spPr>
        <p:txBody>
          <a:bodyPr wrap="square" lIns="0" tIns="0" rIns="0" bIns="0" rtlCol="0" anchor="t"/>
          <a:lstStyle/>
          <a:p>
            <a:pPr>
              <a:lnSpc>
                <a:spcPts val="1613"/>
              </a:lnSpc>
              <a:spcAft>
                <a:spcPts val="450"/>
              </a:spcAft>
            </a:pPr>
            <a:r>
              <a:rPr lang="en-US" sz="1125" kern="0" spc="28" dirty="0">
                <a:solidFill>
                  <a:srgbClr val="000000">
                    <a:alpha val="80000"/>
                  </a:srgbClr>
                </a:solidFill>
                <a:latin typeface="Lato" pitchFamily="34" charset="0"/>
                <a:ea typeface="Lato" pitchFamily="34" charset="-122"/>
                <a:cs typeface="Lato" pitchFamily="34" charset="-120"/>
              </a:rPr>
              <a:t>The exam boards will decide on the application of a sanction according to the</a:t>
            </a:r>
            <a:br>
              <a:rPr lang="en-US" sz="1125" kern="0" spc="28" dirty="0">
                <a:solidFill>
                  <a:srgbClr val="000000">
                    <a:alpha val="80000"/>
                  </a:srgbClr>
                </a:solidFill>
                <a:latin typeface="Lato" pitchFamily="34" charset="0"/>
                <a:ea typeface="Lato" pitchFamily="34" charset="-122"/>
                <a:cs typeface="Lato" pitchFamily="34" charset="-120"/>
              </a:rPr>
            </a:br>
            <a:r>
              <a:rPr lang="en-US" sz="1125" kern="0" spc="28" dirty="0">
                <a:solidFill>
                  <a:srgbClr val="000000">
                    <a:alpha val="80000"/>
                  </a:srgbClr>
                </a:solidFill>
                <a:latin typeface="Lato" pitchFamily="34" charset="0"/>
                <a:ea typeface="Lato" pitchFamily="34" charset="-122"/>
                <a:cs typeface="Lato" pitchFamily="34" charset="-120"/>
              </a:rPr>
              <a:t>evidence presented, the nature and circumstances of the malpractice, and the</a:t>
            </a:r>
            <a:br>
              <a:rPr lang="en-US" sz="1125" kern="0" spc="28" dirty="0">
                <a:solidFill>
                  <a:srgbClr val="000000">
                    <a:alpha val="80000"/>
                  </a:srgbClr>
                </a:solidFill>
                <a:latin typeface="Lato" pitchFamily="34" charset="0"/>
                <a:ea typeface="Lato" pitchFamily="34" charset="-122"/>
                <a:cs typeface="Lato" pitchFamily="34" charset="-120"/>
              </a:rPr>
            </a:br>
            <a:r>
              <a:rPr lang="en-US" sz="1125" kern="0" spc="28" dirty="0">
                <a:solidFill>
                  <a:srgbClr val="000000">
                    <a:alpha val="80000"/>
                  </a:srgbClr>
                </a:solidFill>
                <a:latin typeface="Lato" pitchFamily="34" charset="0"/>
                <a:ea typeface="Lato" pitchFamily="34" charset="-122"/>
                <a:cs typeface="Lato" pitchFamily="34" charset="-120"/>
              </a:rPr>
              <a:t>type of qualification involved</a:t>
            </a:r>
            <a:r>
              <a:rPr lang="en-US" sz="1125" b="1" kern="0" spc="28" dirty="0">
                <a:solidFill>
                  <a:srgbClr val="000000">
                    <a:alpha val="80000"/>
                  </a:srgbClr>
                </a:solidFill>
                <a:latin typeface="Lato" pitchFamily="34" charset="0"/>
                <a:ea typeface="Lato" pitchFamily="34" charset="-122"/>
                <a:cs typeface="Lato" pitchFamily="34" charset="-120"/>
              </a:rPr>
              <a:t>:</a:t>
            </a:r>
            <a:endParaRPr lang="en-US" dirty="0"/>
          </a:p>
        </p:txBody>
      </p:sp>
      <p:sp>
        <p:nvSpPr>
          <p:cNvPr id="4" name="Object 3"/>
          <p:cNvSpPr/>
          <p:nvPr/>
        </p:nvSpPr>
        <p:spPr>
          <a:xfrm>
            <a:off x="13021" y="1289240"/>
            <a:ext cx="3149606" cy="5149356"/>
          </a:xfrm>
          <a:prstGeom prst="rect">
            <a:avLst/>
          </a:prstGeom>
          <a:solidFill>
            <a:srgbClr val="000000">
              <a:alpha val="0"/>
            </a:srgbClr>
          </a:solidFill>
        </p:spPr>
      </p:sp>
      <p:pic>
        <p:nvPicPr>
          <p:cNvPr id="5" name="Object 4" descr="preencoded.png"/>
          <p:cNvPicPr>
            <a:picLocks noChangeAspect="1"/>
          </p:cNvPicPr>
          <p:nvPr/>
        </p:nvPicPr>
        <p:blipFill>
          <a:blip r:embed="rId3"/>
          <a:srcRect l="29612" r="29612"/>
          <a:stretch/>
        </p:blipFill>
        <p:spPr>
          <a:xfrm>
            <a:off x="13021" y="1289240"/>
            <a:ext cx="3149606" cy="5149356"/>
          </a:xfrm>
          <a:prstGeom prst="rect">
            <a:avLst/>
          </a:prstGeom>
        </p:spPr>
      </p:pic>
      <p:sp>
        <p:nvSpPr>
          <p:cNvPr id="6" name="Object 5"/>
          <p:cNvSpPr/>
          <p:nvPr/>
        </p:nvSpPr>
        <p:spPr>
          <a:xfrm>
            <a:off x="3512584" y="3051505"/>
            <a:ext cx="79991" cy="79991"/>
          </a:xfrm>
          <a:prstGeom prst="ellipse">
            <a:avLst/>
          </a:prstGeom>
          <a:solidFill>
            <a:srgbClr val="DC582A"/>
          </a:solidFill>
        </p:spPr>
      </p:sp>
      <p:sp>
        <p:nvSpPr>
          <p:cNvPr id="7" name="Object 6"/>
          <p:cNvSpPr/>
          <p:nvPr/>
        </p:nvSpPr>
        <p:spPr>
          <a:xfrm>
            <a:off x="3678276" y="2993593"/>
            <a:ext cx="2619673" cy="159409"/>
          </a:xfrm>
          <a:prstGeom prst="rect">
            <a:avLst/>
          </a:prstGeom>
          <a:noFill/>
        </p:spPr>
        <p:txBody>
          <a:bodyPr wrap="square" lIns="0" tIns="0" rIns="0" bIns="0" rtlCol="0" anchor="t"/>
          <a:lstStyle/>
          <a:p>
            <a:pPr>
              <a:lnSpc>
                <a:spcPts val="1838"/>
              </a:lnSpc>
              <a:spcAft>
                <a:spcPts val="450"/>
              </a:spcAft>
            </a:pPr>
            <a:r>
              <a:rPr lang="en-US" sz="1350" kern="0" spc="36" dirty="0">
                <a:solidFill>
                  <a:srgbClr val="0F3332"/>
                </a:solidFill>
                <a:latin typeface="Lato" pitchFamily="34" charset="0"/>
                <a:ea typeface="Lato" pitchFamily="34" charset="-122"/>
                <a:cs typeface="Lato" pitchFamily="34" charset="-120"/>
              </a:rPr>
              <a:t>Warning</a:t>
            </a:r>
            <a:endParaRPr lang="en-US" dirty="0"/>
          </a:p>
        </p:txBody>
      </p:sp>
      <p:sp>
        <p:nvSpPr>
          <p:cNvPr id="8" name="Object 7"/>
          <p:cNvSpPr/>
          <p:nvPr/>
        </p:nvSpPr>
        <p:spPr>
          <a:xfrm>
            <a:off x="3512584" y="3460049"/>
            <a:ext cx="79991" cy="79990"/>
          </a:xfrm>
          <a:prstGeom prst="ellipse">
            <a:avLst/>
          </a:prstGeom>
          <a:solidFill>
            <a:srgbClr val="DC582A"/>
          </a:solidFill>
        </p:spPr>
      </p:sp>
      <p:sp>
        <p:nvSpPr>
          <p:cNvPr id="9" name="Object 8"/>
          <p:cNvSpPr/>
          <p:nvPr/>
        </p:nvSpPr>
        <p:spPr>
          <a:xfrm>
            <a:off x="3678276" y="3402085"/>
            <a:ext cx="2619673" cy="159409"/>
          </a:xfrm>
          <a:prstGeom prst="rect">
            <a:avLst/>
          </a:prstGeom>
          <a:noFill/>
        </p:spPr>
        <p:txBody>
          <a:bodyPr wrap="square" lIns="0" tIns="0" rIns="0" bIns="0" rtlCol="0" anchor="t"/>
          <a:lstStyle/>
          <a:p>
            <a:pPr>
              <a:lnSpc>
                <a:spcPts val="1838"/>
              </a:lnSpc>
              <a:spcAft>
                <a:spcPts val="450"/>
              </a:spcAft>
            </a:pPr>
            <a:r>
              <a:rPr lang="en-US" sz="1350" kern="0" spc="36" dirty="0">
                <a:solidFill>
                  <a:srgbClr val="0F3332"/>
                </a:solidFill>
                <a:latin typeface="Lato" pitchFamily="34" charset="0"/>
                <a:ea typeface="Lato" pitchFamily="34" charset="-122"/>
                <a:cs typeface="Lato" pitchFamily="34" charset="-120"/>
              </a:rPr>
              <a:t>Loss of all marks for a section</a:t>
            </a:r>
            <a:endParaRPr lang="en-US" dirty="0"/>
          </a:p>
        </p:txBody>
      </p:sp>
      <p:sp>
        <p:nvSpPr>
          <p:cNvPr id="10" name="Object 9"/>
          <p:cNvSpPr/>
          <p:nvPr/>
        </p:nvSpPr>
        <p:spPr>
          <a:xfrm>
            <a:off x="3512584" y="3868479"/>
            <a:ext cx="79991" cy="79991"/>
          </a:xfrm>
          <a:prstGeom prst="ellipse">
            <a:avLst/>
          </a:prstGeom>
          <a:solidFill>
            <a:srgbClr val="DC582A"/>
          </a:solidFill>
        </p:spPr>
      </p:sp>
      <p:sp>
        <p:nvSpPr>
          <p:cNvPr id="11" name="Object 10"/>
          <p:cNvSpPr/>
          <p:nvPr/>
        </p:nvSpPr>
        <p:spPr>
          <a:xfrm>
            <a:off x="3678276" y="3810577"/>
            <a:ext cx="2619673" cy="392754"/>
          </a:xfrm>
          <a:prstGeom prst="rect">
            <a:avLst/>
          </a:prstGeom>
          <a:noFill/>
        </p:spPr>
        <p:txBody>
          <a:bodyPr wrap="square" lIns="0" tIns="0" rIns="0" bIns="0" rtlCol="0" anchor="t"/>
          <a:lstStyle/>
          <a:p>
            <a:pPr>
              <a:lnSpc>
                <a:spcPts val="1838"/>
              </a:lnSpc>
              <a:spcAft>
                <a:spcPts val="450"/>
              </a:spcAft>
            </a:pPr>
            <a:r>
              <a:rPr lang="en-US" sz="1350" kern="0" spc="36" dirty="0">
                <a:solidFill>
                  <a:srgbClr val="0F3332"/>
                </a:solidFill>
                <a:latin typeface="Lato" pitchFamily="34" charset="0"/>
                <a:ea typeface="Lato" pitchFamily="34" charset="-122"/>
                <a:cs typeface="Lato" pitchFamily="34" charset="-120"/>
              </a:rPr>
              <a:t>Loss of all marks for a</a:t>
            </a:r>
            <a:br>
              <a:rPr lang="en-US" sz="1350" kern="0" spc="36" dirty="0">
                <a:solidFill>
                  <a:srgbClr val="0F3332"/>
                </a:solidFill>
                <a:latin typeface="Lato" pitchFamily="34" charset="0"/>
                <a:ea typeface="Lato" pitchFamily="34" charset="-122"/>
                <a:cs typeface="Lato" pitchFamily="34" charset="-120"/>
              </a:rPr>
            </a:br>
            <a:r>
              <a:rPr lang="en-US" sz="1350" kern="0" spc="36" dirty="0">
                <a:solidFill>
                  <a:srgbClr val="0F3332"/>
                </a:solidFill>
                <a:latin typeface="Lato" pitchFamily="34" charset="0"/>
                <a:ea typeface="Lato" pitchFamily="34" charset="-122"/>
                <a:cs typeface="Lato" pitchFamily="34" charset="-120"/>
              </a:rPr>
              <a:t>component</a:t>
            </a:r>
            <a:endParaRPr lang="en-US" dirty="0"/>
          </a:p>
        </p:txBody>
      </p:sp>
      <p:sp>
        <p:nvSpPr>
          <p:cNvPr id="12" name="Object 11"/>
          <p:cNvSpPr/>
          <p:nvPr/>
        </p:nvSpPr>
        <p:spPr>
          <a:xfrm>
            <a:off x="3512584" y="4510364"/>
            <a:ext cx="79991" cy="79990"/>
          </a:xfrm>
          <a:prstGeom prst="ellipse">
            <a:avLst/>
          </a:prstGeom>
          <a:solidFill>
            <a:srgbClr val="DC582A"/>
          </a:solidFill>
        </p:spPr>
      </p:sp>
      <p:sp>
        <p:nvSpPr>
          <p:cNvPr id="13" name="Object 12"/>
          <p:cNvSpPr/>
          <p:nvPr/>
        </p:nvSpPr>
        <p:spPr>
          <a:xfrm>
            <a:off x="3678276" y="4452413"/>
            <a:ext cx="2619673" cy="159409"/>
          </a:xfrm>
          <a:prstGeom prst="rect">
            <a:avLst/>
          </a:prstGeom>
          <a:noFill/>
        </p:spPr>
        <p:txBody>
          <a:bodyPr wrap="square" lIns="0" tIns="0" rIns="0" bIns="0" rtlCol="0" anchor="t"/>
          <a:lstStyle/>
          <a:p>
            <a:pPr>
              <a:lnSpc>
                <a:spcPts val="1838"/>
              </a:lnSpc>
              <a:spcAft>
                <a:spcPts val="450"/>
              </a:spcAft>
            </a:pPr>
            <a:r>
              <a:rPr lang="en-US" sz="1350" kern="0" spc="36" dirty="0">
                <a:solidFill>
                  <a:srgbClr val="0F3332"/>
                </a:solidFill>
                <a:latin typeface="Lato" pitchFamily="34" charset="0"/>
                <a:ea typeface="Lato" pitchFamily="34" charset="-122"/>
                <a:cs typeface="Lato" pitchFamily="34" charset="-120"/>
              </a:rPr>
              <a:t>Loss of all marks for a unit</a:t>
            </a:r>
            <a:endParaRPr lang="en-US" dirty="0"/>
          </a:p>
        </p:txBody>
      </p:sp>
      <p:sp>
        <p:nvSpPr>
          <p:cNvPr id="14" name="Object 13"/>
          <p:cNvSpPr/>
          <p:nvPr/>
        </p:nvSpPr>
        <p:spPr>
          <a:xfrm>
            <a:off x="3512584" y="4918906"/>
            <a:ext cx="79991" cy="79990"/>
          </a:xfrm>
          <a:prstGeom prst="ellipse">
            <a:avLst/>
          </a:prstGeom>
          <a:solidFill>
            <a:srgbClr val="DC582A"/>
          </a:solidFill>
        </p:spPr>
      </p:sp>
      <p:sp>
        <p:nvSpPr>
          <p:cNvPr id="15" name="Object 14"/>
          <p:cNvSpPr/>
          <p:nvPr/>
        </p:nvSpPr>
        <p:spPr>
          <a:xfrm>
            <a:off x="3678276" y="4860905"/>
            <a:ext cx="2619673" cy="159409"/>
          </a:xfrm>
          <a:prstGeom prst="rect">
            <a:avLst/>
          </a:prstGeom>
          <a:noFill/>
        </p:spPr>
        <p:txBody>
          <a:bodyPr wrap="square" lIns="0" tIns="0" rIns="0" bIns="0" rtlCol="0" anchor="t"/>
          <a:lstStyle/>
          <a:p>
            <a:pPr>
              <a:lnSpc>
                <a:spcPts val="1838"/>
              </a:lnSpc>
              <a:spcAft>
                <a:spcPts val="450"/>
              </a:spcAft>
            </a:pPr>
            <a:r>
              <a:rPr lang="en-US" sz="1350" kern="0" spc="36" dirty="0">
                <a:solidFill>
                  <a:srgbClr val="0F3332"/>
                </a:solidFill>
                <a:latin typeface="Lato" pitchFamily="34" charset="0"/>
                <a:ea typeface="Lato" pitchFamily="34" charset="-122"/>
                <a:cs typeface="Lato" pitchFamily="34" charset="-120"/>
              </a:rPr>
              <a:t>Disqualification from a unit</a:t>
            </a:r>
            <a:endParaRPr lang="en-US" dirty="0"/>
          </a:p>
        </p:txBody>
      </p:sp>
      <p:sp>
        <p:nvSpPr>
          <p:cNvPr id="16" name="Object 15"/>
          <p:cNvSpPr/>
          <p:nvPr/>
        </p:nvSpPr>
        <p:spPr>
          <a:xfrm>
            <a:off x="6297955" y="3051505"/>
            <a:ext cx="79978" cy="79991"/>
          </a:xfrm>
          <a:prstGeom prst="ellipse">
            <a:avLst/>
          </a:prstGeom>
          <a:solidFill>
            <a:srgbClr val="DC582A"/>
          </a:solidFill>
        </p:spPr>
      </p:sp>
      <p:sp>
        <p:nvSpPr>
          <p:cNvPr id="17" name="Object 16"/>
          <p:cNvSpPr/>
          <p:nvPr/>
        </p:nvSpPr>
        <p:spPr>
          <a:xfrm>
            <a:off x="6463642" y="2993593"/>
            <a:ext cx="2619673" cy="392754"/>
          </a:xfrm>
          <a:prstGeom prst="rect">
            <a:avLst/>
          </a:prstGeom>
          <a:noFill/>
        </p:spPr>
        <p:txBody>
          <a:bodyPr wrap="square" lIns="0" tIns="0" rIns="0" bIns="0" rtlCol="0" anchor="t"/>
          <a:lstStyle/>
          <a:p>
            <a:pPr>
              <a:lnSpc>
                <a:spcPts val="1838"/>
              </a:lnSpc>
              <a:spcAft>
                <a:spcPts val="450"/>
              </a:spcAft>
            </a:pPr>
            <a:r>
              <a:rPr lang="en-US" sz="1350" kern="0" spc="36" dirty="0">
                <a:solidFill>
                  <a:srgbClr val="0F3332"/>
                </a:solidFill>
                <a:latin typeface="Lato" pitchFamily="34" charset="0"/>
                <a:ea typeface="Lato" pitchFamily="34" charset="-122"/>
                <a:cs typeface="Lato" pitchFamily="34" charset="-120"/>
              </a:rPr>
              <a:t>Disqualification from all units</a:t>
            </a:r>
            <a:br>
              <a:rPr lang="en-US" sz="1350" kern="0" spc="36" dirty="0">
                <a:solidFill>
                  <a:srgbClr val="0F3332"/>
                </a:solidFill>
                <a:latin typeface="Lato" pitchFamily="34" charset="0"/>
                <a:ea typeface="Lato" pitchFamily="34" charset="-122"/>
                <a:cs typeface="Lato" pitchFamily="34" charset="-120"/>
              </a:rPr>
            </a:br>
            <a:r>
              <a:rPr lang="en-US" sz="1350" kern="0" spc="36" dirty="0">
                <a:solidFill>
                  <a:srgbClr val="0F3332"/>
                </a:solidFill>
                <a:latin typeface="Lato" pitchFamily="34" charset="0"/>
                <a:ea typeface="Lato" pitchFamily="34" charset="-122"/>
                <a:cs typeface="Lato" pitchFamily="34" charset="-120"/>
              </a:rPr>
              <a:t>in one or more qualifications</a:t>
            </a:r>
            <a:endParaRPr lang="en-US" dirty="0"/>
          </a:p>
        </p:txBody>
      </p:sp>
      <p:sp>
        <p:nvSpPr>
          <p:cNvPr id="18" name="Object 17"/>
          <p:cNvSpPr/>
          <p:nvPr/>
        </p:nvSpPr>
        <p:spPr>
          <a:xfrm>
            <a:off x="6297955" y="3693389"/>
            <a:ext cx="79978" cy="79990"/>
          </a:xfrm>
          <a:prstGeom prst="ellipse">
            <a:avLst/>
          </a:prstGeom>
          <a:solidFill>
            <a:srgbClr val="DC582A"/>
          </a:solidFill>
        </p:spPr>
      </p:sp>
      <p:sp>
        <p:nvSpPr>
          <p:cNvPr id="19" name="Object 18"/>
          <p:cNvSpPr/>
          <p:nvPr/>
        </p:nvSpPr>
        <p:spPr>
          <a:xfrm>
            <a:off x="6463642" y="3635430"/>
            <a:ext cx="2619673" cy="392754"/>
          </a:xfrm>
          <a:prstGeom prst="rect">
            <a:avLst/>
          </a:prstGeom>
          <a:noFill/>
        </p:spPr>
        <p:txBody>
          <a:bodyPr wrap="square" lIns="0" tIns="0" rIns="0" bIns="0" rtlCol="0" anchor="t"/>
          <a:lstStyle/>
          <a:p>
            <a:pPr>
              <a:lnSpc>
                <a:spcPts val="1838"/>
              </a:lnSpc>
              <a:spcAft>
                <a:spcPts val="450"/>
              </a:spcAft>
            </a:pPr>
            <a:r>
              <a:rPr lang="en-US" sz="1350" kern="0" spc="36" dirty="0">
                <a:solidFill>
                  <a:srgbClr val="0F3332"/>
                </a:solidFill>
                <a:latin typeface="Lato" pitchFamily="34" charset="0"/>
                <a:ea typeface="Lato" pitchFamily="34" charset="-122"/>
                <a:cs typeface="Lato" pitchFamily="34" charset="-120"/>
              </a:rPr>
              <a:t>Disqualification from a whole</a:t>
            </a:r>
            <a:br>
              <a:rPr lang="en-US" sz="1350" kern="0" spc="36" dirty="0">
                <a:solidFill>
                  <a:srgbClr val="0F3332"/>
                </a:solidFill>
                <a:latin typeface="Lato" pitchFamily="34" charset="0"/>
                <a:ea typeface="Lato" pitchFamily="34" charset="-122"/>
                <a:cs typeface="Lato" pitchFamily="34" charset="-120"/>
              </a:rPr>
            </a:br>
            <a:r>
              <a:rPr lang="en-US" sz="1350" kern="0" spc="36" dirty="0">
                <a:solidFill>
                  <a:srgbClr val="0F3332"/>
                </a:solidFill>
                <a:latin typeface="Lato" pitchFamily="34" charset="0"/>
                <a:ea typeface="Lato" pitchFamily="34" charset="-122"/>
                <a:cs typeface="Lato" pitchFamily="34" charset="-120"/>
              </a:rPr>
              <a:t>qualification</a:t>
            </a:r>
            <a:endParaRPr lang="en-US" dirty="0"/>
          </a:p>
        </p:txBody>
      </p:sp>
      <p:sp>
        <p:nvSpPr>
          <p:cNvPr id="20" name="Object 19"/>
          <p:cNvSpPr/>
          <p:nvPr/>
        </p:nvSpPr>
        <p:spPr>
          <a:xfrm>
            <a:off x="6297955" y="4335274"/>
            <a:ext cx="79978" cy="79990"/>
          </a:xfrm>
          <a:prstGeom prst="ellipse">
            <a:avLst/>
          </a:prstGeom>
          <a:solidFill>
            <a:srgbClr val="DC582A"/>
          </a:solidFill>
        </p:spPr>
      </p:sp>
      <p:sp>
        <p:nvSpPr>
          <p:cNvPr id="21" name="Object 20"/>
          <p:cNvSpPr/>
          <p:nvPr/>
        </p:nvSpPr>
        <p:spPr>
          <a:xfrm>
            <a:off x="6463642" y="4277266"/>
            <a:ext cx="2619673" cy="626099"/>
          </a:xfrm>
          <a:prstGeom prst="rect">
            <a:avLst/>
          </a:prstGeom>
          <a:noFill/>
        </p:spPr>
        <p:txBody>
          <a:bodyPr wrap="square" lIns="0" tIns="0" rIns="0" bIns="0" rtlCol="0" anchor="t"/>
          <a:lstStyle/>
          <a:p>
            <a:pPr>
              <a:lnSpc>
                <a:spcPts val="1838"/>
              </a:lnSpc>
              <a:spcAft>
                <a:spcPts val="450"/>
              </a:spcAft>
            </a:pPr>
            <a:r>
              <a:rPr lang="en-US" sz="1350" kern="0" spc="36" dirty="0">
                <a:solidFill>
                  <a:srgbClr val="0F3332"/>
                </a:solidFill>
                <a:latin typeface="Lato" pitchFamily="34" charset="0"/>
                <a:ea typeface="Lato" pitchFamily="34" charset="-122"/>
                <a:cs typeface="Lato" pitchFamily="34" charset="-120"/>
              </a:rPr>
              <a:t>Disqualification from all</a:t>
            </a:r>
            <a:br>
              <a:rPr lang="en-US" sz="1350" kern="0" spc="36" dirty="0">
                <a:solidFill>
                  <a:srgbClr val="0F3332"/>
                </a:solidFill>
                <a:latin typeface="Lato" pitchFamily="34" charset="0"/>
                <a:ea typeface="Lato" pitchFamily="34" charset="-122"/>
                <a:cs typeface="Lato" pitchFamily="34" charset="-120"/>
              </a:rPr>
            </a:br>
            <a:r>
              <a:rPr lang="en-US" sz="1350" kern="0" spc="36" dirty="0">
                <a:solidFill>
                  <a:srgbClr val="0F3332"/>
                </a:solidFill>
                <a:latin typeface="Lato" pitchFamily="34" charset="0"/>
                <a:ea typeface="Lato" pitchFamily="34" charset="-122"/>
                <a:cs typeface="Lato" pitchFamily="34" charset="-120"/>
              </a:rPr>
              <a:t>qualifications taken in that</a:t>
            </a:r>
            <a:br>
              <a:rPr lang="en-US" sz="1350" kern="0" spc="36" dirty="0">
                <a:solidFill>
                  <a:srgbClr val="0F3332"/>
                </a:solidFill>
                <a:latin typeface="Lato" pitchFamily="34" charset="0"/>
                <a:ea typeface="Lato" pitchFamily="34" charset="-122"/>
                <a:cs typeface="Lato" pitchFamily="34" charset="-120"/>
              </a:rPr>
            </a:br>
            <a:r>
              <a:rPr lang="en-US" sz="1350" kern="0" spc="36" dirty="0">
                <a:solidFill>
                  <a:srgbClr val="0F3332"/>
                </a:solidFill>
                <a:latin typeface="Lato" pitchFamily="34" charset="0"/>
                <a:ea typeface="Lato" pitchFamily="34" charset="-122"/>
                <a:cs typeface="Lato" pitchFamily="34" charset="-120"/>
              </a:rPr>
              <a:t>examination series</a:t>
            </a:r>
            <a:endParaRPr lang="en-US" dirty="0"/>
          </a:p>
        </p:txBody>
      </p:sp>
      <p:sp>
        <p:nvSpPr>
          <p:cNvPr id="22" name="Object 21"/>
          <p:cNvSpPr/>
          <p:nvPr/>
        </p:nvSpPr>
        <p:spPr>
          <a:xfrm>
            <a:off x="6297955" y="5210388"/>
            <a:ext cx="79978" cy="79990"/>
          </a:xfrm>
          <a:prstGeom prst="ellipse">
            <a:avLst/>
          </a:prstGeom>
          <a:solidFill>
            <a:srgbClr val="DC582A"/>
          </a:solidFill>
        </p:spPr>
      </p:sp>
      <p:sp>
        <p:nvSpPr>
          <p:cNvPr id="23" name="Object 22"/>
          <p:cNvSpPr/>
          <p:nvPr/>
        </p:nvSpPr>
        <p:spPr>
          <a:xfrm>
            <a:off x="6463642" y="5152448"/>
            <a:ext cx="2619673" cy="159409"/>
          </a:xfrm>
          <a:prstGeom prst="rect">
            <a:avLst/>
          </a:prstGeom>
          <a:noFill/>
        </p:spPr>
        <p:txBody>
          <a:bodyPr wrap="square" lIns="0" tIns="0" rIns="0" bIns="0" rtlCol="0" anchor="t"/>
          <a:lstStyle/>
          <a:p>
            <a:pPr>
              <a:lnSpc>
                <a:spcPts val="1838"/>
              </a:lnSpc>
              <a:spcAft>
                <a:spcPts val="450"/>
              </a:spcAft>
            </a:pPr>
            <a:r>
              <a:rPr lang="en-US" sz="1350" kern="0" spc="36" dirty="0">
                <a:solidFill>
                  <a:srgbClr val="0F3332"/>
                </a:solidFill>
                <a:latin typeface="Lato" pitchFamily="34" charset="0"/>
                <a:ea typeface="Lato" pitchFamily="34" charset="-122"/>
                <a:cs typeface="Lato" pitchFamily="34" charset="-120"/>
              </a:rPr>
              <a:t>Candidate  debarral</a:t>
            </a:r>
            <a:endParaRPr lang="en-US" dirty="0"/>
          </a:p>
        </p:txBody>
      </p:sp>
      <p:sp>
        <p:nvSpPr>
          <p:cNvPr id="24" name="Object 23"/>
          <p:cNvSpPr/>
          <p:nvPr/>
        </p:nvSpPr>
        <p:spPr>
          <a:xfrm>
            <a:off x="3226904" y="5733256"/>
            <a:ext cx="5856410" cy="341100"/>
          </a:xfrm>
          <a:prstGeom prst="rect">
            <a:avLst/>
          </a:prstGeom>
          <a:noFill/>
        </p:spPr>
        <p:txBody>
          <a:bodyPr wrap="square" lIns="0" tIns="0" rIns="0" bIns="0" rtlCol="0" anchor="t"/>
          <a:lstStyle/>
          <a:p>
            <a:pPr algn="ctr">
              <a:lnSpc>
                <a:spcPts val="1613"/>
              </a:lnSpc>
              <a:spcAft>
                <a:spcPts val="450"/>
              </a:spcAft>
            </a:pPr>
            <a:r>
              <a:rPr lang="en-US" sz="1125" kern="0" spc="28" dirty="0">
                <a:solidFill>
                  <a:srgbClr val="000000">
                    <a:alpha val="80000"/>
                  </a:srgbClr>
                </a:solidFill>
                <a:latin typeface="Lato" pitchFamily="34" charset="0"/>
                <a:ea typeface="Lato" pitchFamily="34" charset="-122"/>
                <a:cs typeface="Lato" pitchFamily="34" charset="-120"/>
              </a:rPr>
              <a:t>Unless barred from future examination entry, candidates may retake</a:t>
            </a:r>
            <a:br>
              <a:rPr lang="en-US" sz="1125" kern="0" spc="28" dirty="0">
                <a:solidFill>
                  <a:srgbClr val="000000">
                    <a:alpha val="80000"/>
                  </a:srgbClr>
                </a:solidFill>
                <a:latin typeface="Lato" pitchFamily="34" charset="0"/>
                <a:ea typeface="Lato" pitchFamily="34" charset="-122"/>
                <a:cs typeface="Lato" pitchFamily="34" charset="-120"/>
              </a:rPr>
            </a:br>
            <a:r>
              <a:rPr lang="en-US" sz="1125" kern="0" spc="28" dirty="0">
                <a:solidFill>
                  <a:srgbClr val="000000">
                    <a:alpha val="80000"/>
                  </a:srgbClr>
                </a:solidFill>
                <a:latin typeface="Lato" pitchFamily="34" charset="0"/>
                <a:ea typeface="Lato" pitchFamily="34" charset="-122"/>
                <a:cs typeface="Lato" pitchFamily="34" charset="-120"/>
              </a:rPr>
              <a:t>a component, unit or qualification in the next examination series</a:t>
            </a:r>
            <a:endParaRPr lang="en-US" dirty="0"/>
          </a:p>
        </p:txBody>
      </p:sp>
      <p:pic>
        <p:nvPicPr>
          <p:cNvPr id="25" name="Picture 5" descr="Hayes School Banner.png"/>
          <p:cNvPicPr>
            <a:picLocks noChangeAspect="1"/>
          </p:cNvPicPr>
          <p:nvPr/>
        </p:nvPicPr>
        <p:blipFill rotWithShape="1">
          <a:blip r:embed="rId4">
            <a:extLst>
              <a:ext uri="{28A0092B-C50C-407E-A947-70E740481C1C}">
                <a14:useLocalDpi xmlns:a14="http://schemas.microsoft.com/office/drawing/2010/main" val="0"/>
              </a:ext>
            </a:extLst>
          </a:blip>
          <a:srcRect/>
          <a:stretch/>
        </p:blipFill>
        <p:spPr bwMode="auto">
          <a:xfrm>
            <a:off x="-36512" y="0"/>
            <a:ext cx="9252520" cy="141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9718208"/>
      </p:ext>
    </p:extLst>
  </p:cSld>
  <p:clrMapOvr>
    <a:masterClrMapping/>
  </p:clrMapOvr>
  <mc:AlternateContent xmlns:mc="http://schemas.openxmlformats.org/markup-compatibility/2006" xmlns:p14="http://schemas.microsoft.com/office/powerpoint/2010/main">
    <mc:Choice Requires="p14">
      <p:transition spd="slow" p14:dur="2000" advClick="0" advTm="43000"/>
    </mc:Choice>
    <mc:Fallback xmlns="">
      <p:transition spd="slow" advClick="0" advTm="43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4492"/>
          <a:stretch/>
        </p:blipFill>
        <p:spPr>
          <a:xfrm>
            <a:off x="59464" y="2132856"/>
            <a:ext cx="9060567" cy="2958231"/>
          </a:xfrm>
          <a:prstGeom prst="rect">
            <a:avLst/>
          </a:prstGeom>
        </p:spPr>
      </p:pic>
      <p:pic>
        <p:nvPicPr>
          <p:cNvPr id="4" name="Picture 5" descr="Hayes School Banner.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bwMode="auto">
          <a:xfrm>
            <a:off x="-36512" y="0"/>
            <a:ext cx="9252520" cy="141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64723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5" descr="Hayes School Banner.png"/>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36512" y="0"/>
            <a:ext cx="9252520" cy="141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2">
            <a:extLst>
              <a:ext uri="{FF2B5EF4-FFF2-40B4-BE49-F238E27FC236}">
                <a16:creationId xmlns:a16="http://schemas.microsoft.com/office/drawing/2014/main" id="{9737501E-725C-FDFB-1FBB-8FDAC076DEFE}"/>
              </a:ext>
            </a:extLst>
          </p:cNvPr>
          <p:cNvSpPr txBox="1">
            <a:spLocks/>
          </p:cNvSpPr>
          <p:nvPr/>
        </p:nvSpPr>
        <p:spPr bwMode="auto">
          <a:xfrm>
            <a:off x="323528" y="3284984"/>
            <a:ext cx="8496944" cy="316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80000"/>
              </a:lnSpc>
              <a:defRPr/>
            </a:pPr>
            <a:r>
              <a:rPr lang="en-GB" sz="7200" b="1" dirty="0" smtClean="0">
                <a:solidFill>
                  <a:schemeClr val="tx1"/>
                </a:solidFill>
              </a:rPr>
              <a:t>The Summer Term </a:t>
            </a:r>
            <a:endParaRPr lang="en-GB" sz="7200" dirty="0">
              <a:solidFill>
                <a:schemeClr val="tx1"/>
              </a:solidFill>
            </a:endParaRPr>
          </a:p>
          <a:p>
            <a:pPr>
              <a:lnSpc>
                <a:spcPct val="80000"/>
              </a:lnSpc>
              <a:defRPr/>
            </a:pPr>
            <a:endParaRPr lang="en-GB" sz="1800" dirty="0">
              <a:solidFill>
                <a:schemeClr val="tx1"/>
              </a:solidFill>
            </a:endParaRPr>
          </a:p>
        </p:txBody>
      </p:sp>
    </p:spTree>
    <p:extLst>
      <p:ext uri="{BB962C8B-B14F-4D97-AF65-F5344CB8AC3E}">
        <p14:creationId xmlns:p14="http://schemas.microsoft.com/office/powerpoint/2010/main" val="30451538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5" descr="Hayes School Banner.png"/>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36512" y="0"/>
            <a:ext cx="9252520" cy="141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2">
            <a:extLst>
              <a:ext uri="{FF2B5EF4-FFF2-40B4-BE49-F238E27FC236}">
                <a16:creationId xmlns:a16="http://schemas.microsoft.com/office/drawing/2014/main" id="{9737501E-725C-FDFB-1FBB-8FDAC076DEFE}"/>
              </a:ext>
            </a:extLst>
          </p:cNvPr>
          <p:cNvSpPr txBox="1">
            <a:spLocks/>
          </p:cNvSpPr>
          <p:nvPr/>
        </p:nvSpPr>
        <p:spPr bwMode="auto">
          <a:xfrm>
            <a:off x="323528" y="1413551"/>
            <a:ext cx="8496944" cy="503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80000"/>
              </a:lnSpc>
              <a:defRPr/>
            </a:pPr>
            <a:r>
              <a:rPr lang="en-GB" sz="1800" b="1" dirty="0">
                <a:solidFill>
                  <a:schemeClr val="tx1"/>
                </a:solidFill>
              </a:rPr>
              <a:t>Is there Study Leave?</a:t>
            </a:r>
          </a:p>
          <a:p>
            <a:pPr>
              <a:lnSpc>
                <a:spcPct val="80000"/>
              </a:lnSpc>
              <a:defRPr/>
            </a:pPr>
            <a:endParaRPr lang="en-GB" sz="1800" b="1" dirty="0">
              <a:solidFill>
                <a:schemeClr val="tx1"/>
              </a:solidFill>
            </a:endParaRPr>
          </a:p>
          <a:p>
            <a:r>
              <a:rPr lang="en-GB" sz="1800" dirty="0">
                <a:solidFill>
                  <a:schemeClr val="tx1"/>
                </a:solidFill>
              </a:rPr>
              <a:t>The short answer is no.  Students will remain in lessons for as long as possible.  We anticipate a 3 phase approach to lessons in school:</a:t>
            </a:r>
          </a:p>
          <a:p>
            <a:endParaRPr lang="en-GB" sz="1800" dirty="0">
              <a:solidFill>
                <a:schemeClr val="tx1"/>
              </a:solidFill>
            </a:endParaRPr>
          </a:p>
          <a:p>
            <a:r>
              <a:rPr lang="en-GB" sz="1800" dirty="0">
                <a:solidFill>
                  <a:schemeClr val="tx1"/>
                </a:solidFill>
              </a:rPr>
              <a:t>Phase 1 – normal lessons continue, students attend exams.  If subjects have finished, students will have the opportunity to revise for other subjects in those lessons.</a:t>
            </a:r>
          </a:p>
          <a:p>
            <a:r>
              <a:rPr lang="en-GB" sz="1800" dirty="0">
                <a:solidFill>
                  <a:schemeClr val="tx1"/>
                </a:solidFill>
              </a:rPr>
              <a:t>Phase 2 – normal lessons continue for the subjects that have not finished.  If </a:t>
            </a:r>
            <a:r>
              <a:rPr lang="en-GB" sz="1800" i="1" dirty="0">
                <a:solidFill>
                  <a:schemeClr val="tx1"/>
                </a:solidFill>
              </a:rPr>
              <a:t>many</a:t>
            </a:r>
            <a:r>
              <a:rPr lang="en-GB" sz="1800" dirty="0">
                <a:solidFill>
                  <a:schemeClr val="tx1"/>
                </a:solidFill>
              </a:rPr>
              <a:t> subjects have finished, students will have the choice to use a year 11 Study Hub to work independently on revision.</a:t>
            </a:r>
          </a:p>
          <a:p>
            <a:r>
              <a:rPr lang="en-GB" sz="1800" dirty="0">
                <a:solidFill>
                  <a:schemeClr val="tx1"/>
                </a:solidFill>
              </a:rPr>
              <a:t>Phase 3 – students prepare for exams at home and come to school for exams with the study hub still available.</a:t>
            </a:r>
          </a:p>
          <a:p>
            <a:endParaRPr lang="en-GB" sz="1800" dirty="0">
              <a:solidFill>
                <a:schemeClr val="tx1"/>
              </a:solidFill>
            </a:endParaRPr>
          </a:p>
          <a:p>
            <a:r>
              <a:rPr lang="en-GB" sz="1800" dirty="0">
                <a:solidFill>
                  <a:schemeClr val="tx1"/>
                </a:solidFill>
              </a:rPr>
              <a:t>We have not decided on dates for the different phases yet, but will confirm these as soon as we can.  We do not expect phase 3 to start until early to mid-June at the earliest.</a:t>
            </a:r>
          </a:p>
          <a:p>
            <a:pPr>
              <a:lnSpc>
                <a:spcPct val="80000"/>
              </a:lnSpc>
              <a:defRPr/>
            </a:pPr>
            <a:endParaRPr lang="en-GB" sz="1800" dirty="0">
              <a:solidFill>
                <a:schemeClr val="tx1"/>
              </a:solidFill>
            </a:endParaRPr>
          </a:p>
        </p:txBody>
      </p:sp>
      <p:sp>
        <p:nvSpPr>
          <p:cNvPr id="3" name="Rectangle 2"/>
          <p:cNvSpPr/>
          <p:nvPr/>
        </p:nvSpPr>
        <p:spPr>
          <a:xfrm>
            <a:off x="1475656" y="836712"/>
            <a:ext cx="1436034" cy="313932"/>
          </a:xfrm>
          <a:prstGeom prst="rect">
            <a:avLst/>
          </a:prstGeom>
        </p:spPr>
        <p:txBody>
          <a:bodyPr wrap="none">
            <a:spAutoFit/>
          </a:bodyPr>
          <a:lstStyle/>
          <a:p>
            <a:pPr>
              <a:lnSpc>
                <a:spcPct val="80000"/>
              </a:lnSpc>
              <a:defRPr/>
            </a:pPr>
            <a:r>
              <a:rPr lang="en-GB" b="1" dirty="0"/>
              <a:t>Study Leave?</a:t>
            </a:r>
          </a:p>
        </p:txBody>
      </p:sp>
    </p:spTree>
    <p:extLst>
      <p:ext uri="{BB962C8B-B14F-4D97-AF65-F5344CB8AC3E}">
        <p14:creationId xmlns:p14="http://schemas.microsoft.com/office/powerpoint/2010/main" val="34037593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5" descr="Hayes School Banner.png"/>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36512" y="0"/>
            <a:ext cx="9252520" cy="141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2">
            <a:extLst>
              <a:ext uri="{FF2B5EF4-FFF2-40B4-BE49-F238E27FC236}">
                <a16:creationId xmlns:a16="http://schemas.microsoft.com/office/drawing/2014/main" id="{A0676F00-38FA-CBD1-708F-08305B5A0224}"/>
              </a:ext>
            </a:extLst>
          </p:cNvPr>
          <p:cNvSpPr txBox="1">
            <a:spLocks/>
          </p:cNvSpPr>
          <p:nvPr/>
        </p:nvSpPr>
        <p:spPr bwMode="auto">
          <a:xfrm>
            <a:off x="539552" y="1556792"/>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80000"/>
              </a:lnSpc>
              <a:defRPr/>
            </a:pPr>
            <a:r>
              <a:rPr lang="en-GB" sz="2500" b="1" dirty="0">
                <a:solidFill>
                  <a:schemeClr val="tx1"/>
                </a:solidFill>
              </a:rPr>
              <a:t>When is the last day?</a:t>
            </a:r>
          </a:p>
          <a:p>
            <a:pPr>
              <a:lnSpc>
                <a:spcPct val="80000"/>
              </a:lnSpc>
              <a:defRPr/>
            </a:pPr>
            <a:endParaRPr lang="en-GB" sz="2500" b="1" dirty="0">
              <a:solidFill>
                <a:schemeClr val="tx1"/>
              </a:solidFill>
            </a:endParaRPr>
          </a:p>
          <a:p>
            <a:pPr>
              <a:lnSpc>
                <a:spcPct val="80000"/>
              </a:lnSpc>
              <a:defRPr/>
            </a:pPr>
            <a:r>
              <a:rPr lang="en-GB" sz="2500" dirty="0">
                <a:solidFill>
                  <a:schemeClr val="tx1"/>
                </a:solidFill>
              </a:rPr>
              <a:t>The short answer is whenever their last exam is.</a:t>
            </a:r>
          </a:p>
          <a:p>
            <a:pPr>
              <a:lnSpc>
                <a:spcPct val="80000"/>
              </a:lnSpc>
              <a:defRPr/>
            </a:pPr>
            <a:endParaRPr lang="en-GB" sz="2500" b="1" dirty="0">
              <a:solidFill>
                <a:schemeClr val="tx1"/>
              </a:solidFill>
            </a:endParaRPr>
          </a:p>
          <a:p>
            <a:pPr>
              <a:lnSpc>
                <a:spcPct val="80000"/>
              </a:lnSpc>
              <a:defRPr/>
            </a:pPr>
            <a:r>
              <a:rPr lang="en-GB" sz="2500" dirty="0">
                <a:solidFill>
                  <a:schemeClr val="tx1"/>
                </a:solidFill>
              </a:rPr>
              <a:t>We know the ‘last day’ for many students is a day to celebrate and sign shirts etc.  </a:t>
            </a:r>
          </a:p>
          <a:p>
            <a:pPr>
              <a:lnSpc>
                <a:spcPct val="80000"/>
              </a:lnSpc>
              <a:defRPr/>
            </a:pPr>
            <a:endParaRPr lang="en-GB" sz="2500" dirty="0">
              <a:solidFill>
                <a:schemeClr val="tx1"/>
              </a:solidFill>
            </a:endParaRPr>
          </a:p>
          <a:p>
            <a:pPr>
              <a:lnSpc>
                <a:spcPct val="80000"/>
              </a:lnSpc>
              <a:defRPr/>
            </a:pPr>
            <a:r>
              <a:rPr lang="en-GB" sz="2500" dirty="0">
                <a:solidFill>
                  <a:schemeClr val="tx1"/>
                </a:solidFill>
              </a:rPr>
              <a:t>We want to celebrate with them too and will hold an event after the exams have finished to do this.  We will confirm the date as soon as we can.</a:t>
            </a:r>
          </a:p>
          <a:p>
            <a:pPr>
              <a:lnSpc>
                <a:spcPct val="80000"/>
              </a:lnSpc>
              <a:defRPr/>
            </a:pPr>
            <a:endParaRPr lang="en-GB" sz="2500" dirty="0">
              <a:solidFill>
                <a:schemeClr val="tx1"/>
              </a:solidFill>
            </a:endParaRPr>
          </a:p>
          <a:p>
            <a:pPr>
              <a:lnSpc>
                <a:spcPct val="80000"/>
              </a:lnSpc>
              <a:defRPr/>
            </a:pPr>
            <a:r>
              <a:rPr lang="en-GB" sz="2500" dirty="0">
                <a:solidFill>
                  <a:schemeClr val="tx1"/>
                </a:solidFill>
              </a:rPr>
              <a:t>We do not expect students to sign shirts or celebrate before then.</a:t>
            </a:r>
          </a:p>
          <a:p>
            <a:pPr>
              <a:lnSpc>
                <a:spcPct val="80000"/>
              </a:lnSpc>
              <a:defRPr/>
            </a:pPr>
            <a:endParaRPr lang="en-GB" sz="2500" dirty="0">
              <a:solidFill>
                <a:schemeClr val="tx1"/>
              </a:solidFill>
            </a:endParaRPr>
          </a:p>
        </p:txBody>
      </p:sp>
      <p:sp>
        <p:nvSpPr>
          <p:cNvPr id="3" name="Rectangle 2"/>
          <p:cNvSpPr/>
          <p:nvPr/>
        </p:nvSpPr>
        <p:spPr>
          <a:xfrm>
            <a:off x="1475656" y="805298"/>
            <a:ext cx="1067600" cy="319446"/>
          </a:xfrm>
          <a:prstGeom prst="rect">
            <a:avLst/>
          </a:prstGeom>
        </p:spPr>
        <p:txBody>
          <a:bodyPr wrap="none">
            <a:spAutoFit/>
          </a:bodyPr>
          <a:lstStyle/>
          <a:p>
            <a:pPr>
              <a:lnSpc>
                <a:spcPct val="80000"/>
              </a:lnSpc>
              <a:defRPr/>
            </a:pPr>
            <a:r>
              <a:rPr lang="en-GB" b="1" dirty="0"/>
              <a:t>Last day?</a:t>
            </a:r>
          </a:p>
        </p:txBody>
      </p:sp>
    </p:spTree>
    <p:extLst>
      <p:ext uri="{BB962C8B-B14F-4D97-AF65-F5344CB8AC3E}">
        <p14:creationId xmlns:p14="http://schemas.microsoft.com/office/powerpoint/2010/main" val="14369499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5" descr="Hayes School Banner.png"/>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36512" y="0"/>
            <a:ext cx="9252520" cy="141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4E3303F-5891-BE62-AC27-7ED751836559}"/>
              </a:ext>
            </a:extLst>
          </p:cNvPr>
          <p:cNvSpPr txBox="1"/>
          <p:nvPr/>
        </p:nvSpPr>
        <p:spPr>
          <a:xfrm>
            <a:off x="323528" y="2028904"/>
            <a:ext cx="8352928" cy="2446824"/>
          </a:xfrm>
          <a:prstGeom prst="rect">
            <a:avLst/>
          </a:prstGeom>
          <a:noFill/>
        </p:spPr>
        <p:txBody>
          <a:bodyPr wrap="square" rtlCol="0">
            <a:spAutoFit/>
          </a:bodyPr>
          <a:lstStyle/>
          <a:p>
            <a:endParaRPr lang="en-GB" dirty="0"/>
          </a:p>
          <a:p>
            <a:pPr algn="ctr"/>
            <a:r>
              <a:rPr lang="en-GB" sz="2700" b="1" dirty="0"/>
              <a:t>GCSE Results Day</a:t>
            </a:r>
          </a:p>
          <a:p>
            <a:pPr algn="ctr"/>
            <a:endParaRPr lang="en-GB" sz="2700" b="1" dirty="0"/>
          </a:p>
          <a:p>
            <a:pPr algn="ctr"/>
            <a:r>
              <a:rPr lang="en-GB" sz="2700" b="1" dirty="0"/>
              <a:t>Thursday </a:t>
            </a:r>
            <a:r>
              <a:rPr lang="en-GB" sz="2700" b="1" dirty="0" smtClean="0"/>
              <a:t>22</a:t>
            </a:r>
            <a:r>
              <a:rPr lang="en-GB" sz="2700" b="1" baseline="30000" dirty="0" smtClean="0"/>
              <a:t>TH</a:t>
            </a:r>
            <a:r>
              <a:rPr lang="en-GB" sz="2700" b="1" dirty="0" smtClean="0"/>
              <a:t> </a:t>
            </a:r>
            <a:r>
              <a:rPr lang="en-GB" sz="2700" b="1" dirty="0"/>
              <a:t>August </a:t>
            </a:r>
            <a:r>
              <a:rPr lang="en-GB" sz="2700" b="1" dirty="0" smtClean="0"/>
              <a:t>2024</a:t>
            </a:r>
            <a:endParaRPr lang="en-GB" sz="2700" b="1" dirty="0"/>
          </a:p>
          <a:p>
            <a:pPr algn="ctr"/>
            <a:endParaRPr lang="en-GB" sz="2700" b="1" dirty="0"/>
          </a:p>
          <a:p>
            <a:pPr algn="ctr"/>
            <a:r>
              <a:rPr lang="en-GB" sz="2700" b="1" dirty="0"/>
              <a:t>*Make sure that you are in contact with the school*</a:t>
            </a:r>
          </a:p>
        </p:txBody>
      </p:sp>
      <p:sp>
        <p:nvSpPr>
          <p:cNvPr id="3" name="Rectangle 2"/>
          <p:cNvSpPr/>
          <p:nvPr/>
        </p:nvSpPr>
        <p:spPr>
          <a:xfrm>
            <a:off x="1403648" y="764704"/>
            <a:ext cx="1829795" cy="369332"/>
          </a:xfrm>
          <a:prstGeom prst="rect">
            <a:avLst/>
          </a:prstGeom>
        </p:spPr>
        <p:txBody>
          <a:bodyPr wrap="none">
            <a:spAutoFit/>
          </a:bodyPr>
          <a:lstStyle/>
          <a:p>
            <a:pPr algn="ctr"/>
            <a:r>
              <a:rPr lang="en-GB" b="1" dirty="0"/>
              <a:t>GCSE Results Day</a:t>
            </a:r>
          </a:p>
        </p:txBody>
      </p:sp>
    </p:spTree>
    <p:extLst>
      <p:ext uri="{BB962C8B-B14F-4D97-AF65-F5344CB8AC3E}">
        <p14:creationId xmlns:p14="http://schemas.microsoft.com/office/powerpoint/2010/main" val="20396433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5" descr="Hayes School Banner.png"/>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36512" y="0"/>
            <a:ext cx="9252520" cy="141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2">
            <a:extLst>
              <a:ext uri="{FF2B5EF4-FFF2-40B4-BE49-F238E27FC236}">
                <a16:creationId xmlns:a16="http://schemas.microsoft.com/office/drawing/2014/main" id="{09FD670D-CD4B-12F8-4F9B-20C3C0BD6B47}"/>
              </a:ext>
            </a:extLst>
          </p:cNvPr>
          <p:cNvSpPr txBox="1">
            <a:spLocks/>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GB" altLang="en-US" b="1" dirty="0">
                <a:solidFill>
                  <a:schemeClr val="tx1"/>
                </a:solidFill>
              </a:rPr>
              <a:t>Hoody </a:t>
            </a:r>
            <a:r>
              <a:rPr lang="en-GB" altLang="en-US" b="1" dirty="0" smtClean="0">
                <a:solidFill>
                  <a:schemeClr val="tx1"/>
                </a:solidFill>
              </a:rPr>
              <a:t>update</a:t>
            </a:r>
            <a:endParaRPr lang="en-GB" altLang="en-US" b="1" dirty="0">
              <a:solidFill>
                <a:schemeClr val="tx1"/>
              </a:solidFill>
            </a:endParaRPr>
          </a:p>
          <a:p>
            <a:r>
              <a:rPr lang="en-GB" dirty="0">
                <a:solidFill>
                  <a:schemeClr val="tx1"/>
                </a:solidFill>
              </a:rPr>
              <a:t>Students are not required to buy, but most do. </a:t>
            </a:r>
            <a:r>
              <a:rPr lang="en-GB" dirty="0" smtClean="0">
                <a:solidFill>
                  <a:schemeClr val="tx1"/>
                </a:solidFill>
              </a:rPr>
              <a:t>There </a:t>
            </a:r>
            <a:r>
              <a:rPr lang="en-GB" dirty="0">
                <a:solidFill>
                  <a:schemeClr val="tx1"/>
                </a:solidFill>
              </a:rPr>
              <a:t>will be a deadline and then the order will be sent off, any payments not received by the deadline will unfortunately miss out. Please look out for an email from us this week.</a:t>
            </a:r>
            <a:endParaRPr lang="en-GB" dirty="0">
              <a:solidFill>
                <a:schemeClr val="tx1"/>
              </a:solidFill>
              <a:cs typeface="Calibri"/>
            </a:endParaRPr>
          </a:p>
          <a:p>
            <a:endParaRPr lang="en-GB" altLang="en-US" dirty="0">
              <a:solidFill>
                <a:schemeClr val="tx1"/>
              </a:solidFill>
            </a:endParaRPr>
          </a:p>
        </p:txBody>
      </p:sp>
      <p:sp>
        <p:nvSpPr>
          <p:cNvPr id="3" name="Rectangle 2"/>
          <p:cNvSpPr/>
          <p:nvPr/>
        </p:nvSpPr>
        <p:spPr>
          <a:xfrm>
            <a:off x="1419574" y="735020"/>
            <a:ext cx="1568250" cy="369332"/>
          </a:xfrm>
          <a:prstGeom prst="rect">
            <a:avLst/>
          </a:prstGeom>
        </p:spPr>
        <p:txBody>
          <a:bodyPr wrap="none">
            <a:spAutoFit/>
          </a:bodyPr>
          <a:lstStyle/>
          <a:p>
            <a:r>
              <a:rPr lang="en-GB" altLang="en-US" dirty="0"/>
              <a:t>Hoody update </a:t>
            </a:r>
            <a:endParaRPr lang="en-GB" dirty="0"/>
          </a:p>
        </p:txBody>
      </p:sp>
    </p:spTree>
    <p:extLst>
      <p:ext uri="{BB962C8B-B14F-4D97-AF65-F5344CB8AC3E}">
        <p14:creationId xmlns:p14="http://schemas.microsoft.com/office/powerpoint/2010/main" val="2416476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5" descr="Hayes School Banner.png"/>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36512" y="0"/>
            <a:ext cx="9252520" cy="141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2">
            <a:extLst>
              <a:ext uri="{FF2B5EF4-FFF2-40B4-BE49-F238E27FC236}">
                <a16:creationId xmlns:a16="http://schemas.microsoft.com/office/drawing/2014/main" id="{29A8FEB0-365F-D01E-9906-70F82E1C3517}"/>
              </a:ext>
            </a:extLst>
          </p:cNvPr>
          <p:cNvSpPr txBox="1">
            <a:spLocks/>
          </p:cNvSpPr>
          <p:nvPr/>
        </p:nvSpPr>
        <p:spPr bwMode="auto">
          <a:xfrm>
            <a:off x="107504" y="1413551"/>
            <a:ext cx="8856984" cy="5111793"/>
          </a:xfrm>
          <a:prstGeom prst="rect">
            <a:avLst/>
          </a:prstGeom>
          <a:noFill/>
          <a:ln>
            <a:noFill/>
          </a:ln>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defRPr/>
            </a:pPr>
            <a:endParaRPr lang="en-GB" b="1" dirty="0">
              <a:solidFill>
                <a:schemeClr val="tx1"/>
              </a:solidFill>
            </a:endParaRPr>
          </a:p>
          <a:p>
            <a:pPr>
              <a:defRPr/>
            </a:pPr>
            <a:r>
              <a:rPr lang="en-GB" sz="4400" b="1" dirty="0">
                <a:solidFill>
                  <a:schemeClr val="tx1"/>
                </a:solidFill>
              </a:rPr>
              <a:t>At school </a:t>
            </a:r>
          </a:p>
          <a:p>
            <a:pPr algn="l">
              <a:defRPr/>
            </a:pPr>
            <a:r>
              <a:rPr lang="en-GB" b="1" dirty="0">
                <a:solidFill>
                  <a:schemeClr val="tx1"/>
                </a:solidFill>
              </a:rPr>
              <a:t>Attend &amp; </a:t>
            </a:r>
            <a:r>
              <a:rPr lang="en-GB" b="1" dirty="0" smtClean="0">
                <a:solidFill>
                  <a:schemeClr val="tx1"/>
                </a:solidFill>
              </a:rPr>
              <a:t>Engage with: </a:t>
            </a:r>
          </a:p>
          <a:p>
            <a:pPr marL="457200" indent="-457200" algn="l">
              <a:buFontTx/>
              <a:buChar char="-"/>
              <a:defRPr/>
            </a:pPr>
            <a:r>
              <a:rPr lang="en-GB" dirty="0" smtClean="0">
                <a:solidFill>
                  <a:schemeClr val="tx1"/>
                </a:solidFill>
              </a:rPr>
              <a:t>Lessons</a:t>
            </a:r>
          </a:p>
          <a:p>
            <a:pPr marL="457200" indent="-457200" algn="l">
              <a:buFontTx/>
              <a:buChar char="-"/>
              <a:defRPr/>
            </a:pPr>
            <a:r>
              <a:rPr lang="en-GB" dirty="0">
                <a:solidFill>
                  <a:schemeClr val="tx1"/>
                </a:solidFill>
              </a:rPr>
              <a:t>S</a:t>
            </a:r>
            <a:r>
              <a:rPr lang="en-GB" dirty="0" smtClean="0">
                <a:solidFill>
                  <a:schemeClr val="tx1"/>
                </a:solidFill>
              </a:rPr>
              <a:t>upport sessions</a:t>
            </a:r>
          </a:p>
          <a:p>
            <a:pPr marL="457200" indent="-457200" algn="l">
              <a:buFontTx/>
              <a:buChar char="-"/>
              <a:defRPr/>
            </a:pPr>
            <a:r>
              <a:rPr lang="en-GB" dirty="0" smtClean="0">
                <a:solidFill>
                  <a:schemeClr val="tx1"/>
                </a:solidFill>
              </a:rPr>
              <a:t>Keep </a:t>
            </a:r>
            <a:r>
              <a:rPr lang="en-GB" dirty="0">
                <a:solidFill>
                  <a:schemeClr val="tx1"/>
                </a:solidFill>
              </a:rPr>
              <a:t>Tutors aware</a:t>
            </a:r>
          </a:p>
          <a:p>
            <a:pPr>
              <a:defRPr/>
            </a:pPr>
            <a:endParaRPr lang="en-GB" dirty="0">
              <a:solidFill>
                <a:schemeClr val="tx1"/>
              </a:solidFill>
            </a:endParaRPr>
          </a:p>
        </p:txBody>
      </p:sp>
      <p:sp>
        <p:nvSpPr>
          <p:cNvPr id="5" name="Rectangle 4"/>
          <p:cNvSpPr/>
          <p:nvPr/>
        </p:nvSpPr>
        <p:spPr>
          <a:xfrm>
            <a:off x="1403648" y="734380"/>
            <a:ext cx="2353337" cy="369332"/>
          </a:xfrm>
          <a:prstGeom prst="rect">
            <a:avLst/>
          </a:prstGeom>
        </p:spPr>
        <p:txBody>
          <a:bodyPr wrap="none">
            <a:spAutoFit/>
          </a:bodyPr>
          <a:lstStyle/>
          <a:p>
            <a:r>
              <a:rPr lang="en-GB" dirty="0"/>
              <a:t>Getting the basics right</a:t>
            </a:r>
          </a:p>
        </p:txBody>
      </p:sp>
    </p:spTree>
    <p:extLst>
      <p:ext uri="{BB962C8B-B14F-4D97-AF65-F5344CB8AC3E}">
        <p14:creationId xmlns:p14="http://schemas.microsoft.com/office/powerpoint/2010/main" val="35248525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5154"/>
            <a:ext cx="8229600" cy="1143000"/>
          </a:xfrm>
        </p:spPr>
        <p:txBody>
          <a:bodyPr/>
          <a:lstStyle/>
          <a:p>
            <a:r>
              <a:rPr lang="en-GB" dirty="0" smtClean="0"/>
              <a:t>Good Luck Messages</a:t>
            </a:r>
            <a:endParaRPr lang="en-GB" dirty="0"/>
          </a:p>
        </p:txBody>
      </p:sp>
      <p:sp>
        <p:nvSpPr>
          <p:cNvPr id="3" name="Content Placeholder 2"/>
          <p:cNvSpPr>
            <a:spLocks noGrp="1"/>
          </p:cNvSpPr>
          <p:nvPr>
            <p:ph idx="1"/>
          </p:nvPr>
        </p:nvSpPr>
        <p:spPr>
          <a:xfrm>
            <a:off x="457200" y="2708920"/>
            <a:ext cx="8229600" cy="3417243"/>
          </a:xfrm>
        </p:spPr>
        <p:txBody>
          <a:bodyPr/>
          <a:lstStyle/>
          <a:p>
            <a:r>
              <a:rPr lang="en-GB" dirty="0" smtClean="0"/>
              <a:t>Link will be sent home after Easter</a:t>
            </a:r>
          </a:p>
          <a:p>
            <a:r>
              <a:rPr lang="en-GB" dirty="0" smtClean="0"/>
              <a:t>Students will be given these the week before their first exam</a:t>
            </a:r>
          </a:p>
          <a:p>
            <a:r>
              <a:rPr lang="en-GB" dirty="0"/>
              <a:t>Please do not tell students</a:t>
            </a:r>
          </a:p>
          <a:p>
            <a:pPr marL="0" indent="0">
              <a:buNone/>
            </a:pPr>
            <a:endParaRPr lang="en-GB" dirty="0" smtClean="0"/>
          </a:p>
          <a:p>
            <a:endParaRPr lang="en-GB" dirty="0"/>
          </a:p>
          <a:p>
            <a:pPr marL="0" indent="0">
              <a:buNone/>
            </a:pPr>
            <a:endParaRPr lang="en-GB" dirty="0" smtClean="0"/>
          </a:p>
        </p:txBody>
      </p:sp>
      <p:pic>
        <p:nvPicPr>
          <p:cNvPr id="4" name="Picture 5" descr="Hayes School Banner.png"/>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0" y="31603"/>
            <a:ext cx="9252520" cy="141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84875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460" y="3140968"/>
            <a:ext cx="8229600" cy="1143000"/>
          </a:xfrm>
        </p:spPr>
        <p:txBody>
          <a:bodyPr/>
          <a:lstStyle/>
          <a:p>
            <a:r>
              <a:rPr lang="en-GB" sz="8000" dirty="0" smtClean="0"/>
              <a:t>Post 16</a:t>
            </a:r>
            <a:endParaRPr lang="en-GB" sz="8000" dirty="0"/>
          </a:p>
        </p:txBody>
      </p:sp>
      <p:pic>
        <p:nvPicPr>
          <p:cNvPr id="4" name="Picture 5" descr="Hayes School Banner.png"/>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0" y="31603"/>
            <a:ext cx="9252520" cy="141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83950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3712" y="2054628"/>
            <a:ext cx="8536577" cy="683215"/>
          </a:xfrm>
        </p:spPr>
        <p:txBody>
          <a:bodyPr>
            <a:normAutofit fontScale="90000"/>
          </a:bodyPr>
          <a:lstStyle/>
          <a:p>
            <a:r>
              <a:rPr lang="en-GB" dirty="0" smtClean="0"/>
              <a:t>Guidance Meetings</a:t>
            </a:r>
            <a:endParaRPr lang="en-GB" dirty="0"/>
          </a:p>
        </p:txBody>
      </p:sp>
      <p:sp>
        <p:nvSpPr>
          <p:cNvPr id="3" name="Subtitle 2"/>
          <p:cNvSpPr>
            <a:spLocks noGrp="1"/>
          </p:cNvSpPr>
          <p:nvPr>
            <p:ph type="subTitle" idx="1"/>
          </p:nvPr>
        </p:nvSpPr>
        <p:spPr>
          <a:xfrm>
            <a:off x="548641" y="2737842"/>
            <a:ext cx="8291648" cy="2735887"/>
          </a:xfrm>
        </p:spPr>
        <p:txBody>
          <a:bodyPr>
            <a:noAutofit/>
          </a:bodyPr>
          <a:lstStyle/>
          <a:p>
            <a:r>
              <a:rPr lang="en-GB" dirty="0" smtClean="0">
                <a:solidFill>
                  <a:schemeClr val="tx1"/>
                </a:solidFill>
              </a:rPr>
              <a:t>All Year 11 students – regardless of if you have applied to Hayes or not – it is about your progression to your next steps. </a:t>
            </a:r>
          </a:p>
          <a:p>
            <a:endParaRPr lang="en-GB" dirty="0">
              <a:solidFill>
                <a:schemeClr val="tx1"/>
              </a:solidFill>
            </a:endParaRPr>
          </a:p>
          <a:p>
            <a:r>
              <a:rPr lang="en-GB" dirty="0" smtClean="0">
                <a:solidFill>
                  <a:schemeClr val="tx1"/>
                </a:solidFill>
              </a:rPr>
              <a:t>It is a 15 minute meeting with a member of staff regarding your next steps and what you need to do to get there. </a:t>
            </a:r>
          </a:p>
          <a:p>
            <a:endParaRPr lang="en-GB" dirty="0" smtClean="0"/>
          </a:p>
          <a:p>
            <a:r>
              <a:rPr lang="en-GB" dirty="0" smtClean="0"/>
              <a:t>This is NOT an interview – it is an opportunity to ask questions, change subjects if you want, and get advice/support if you want to go somewhere else. </a:t>
            </a:r>
          </a:p>
          <a:p>
            <a:r>
              <a:rPr lang="en-GB" dirty="0"/>
              <a:t/>
            </a:r>
            <a:br>
              <a:rPr lang="en-GB" dirty="0"/>
            </a:br>
            <a:r>
              <a:rPr lang="en-GB" dirty="0" smtClean="0"/>
              <a:t>It will also contain a review of your academic tutoring targets. </a:t>
            </a:r>
          </a:p>
        </p:txBody>
      </p:sp>
      <p:pic>
        <p:nvPicPr>
          <p:cNvPr id="5" name="Picture 5" descr="Hayes School Banner.png">
            <a:extLst>
              <a:ext uri="{FF2B5EF4-FFF2-40B4-BE49-F238E27FC236}">
                <a16:creationId xmlns:a16="http://schemas.microsoft.com/office/drawing/2014/main" id="{C60A591B-F8B0-4AB6-B0B4-485019189C4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92653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03712" y="2054628"/>
            <a:ext cx="8536577" cy="683215"/>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300"/>
              <a:t>Guidance Meetings</a:t>
            </a:r>
            <a:endParaRPr lang="en-GB" sz="3300" dirty="0"/>
          </a:p>
        </p:txBody>
      </p:sp>
      <p:sp>
        <p:nvSpPr>
          <p:cNvPr id="6" name="Subtitle 2"/>
          <p:cNvSpPr txBox="1">
            <a:spLocks/>
          </p:cNvSpPr>
          <p:nvPr/>
        </p:nvSpPr>
        <p:spPr>
          <a:xfrm>
            <a:off x="548641" y="2737842"/>
            <a:ext cx="8291648" cy="273588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3000" dirty="0"/>
              <a:t>Letters with time slots and staff have gone home. </a:t>
            </a:r>
          </a:p>
          <a:p>
            <a:pPr marL="0" indent="0" algn="ctr">
              <a:buNone/>
            </a:pPr>
            <a:endParaRPr lang="en-GB" sz="3000" dirty="0"/>
          </a:p>
          <a:p>
            <a:pPr marL="0" indent="0" algn="ctr">
              <a:buNone/>
            </a:pPr>
            <a:r>
              <a:rPr lang="en-GB" sz="3000" dirty="0"/>
              <a:t>If you cannot make the session, please email us at </a:t>
            </a:r>
            <a:r>
              <a:rPr lang="en-GB" sz="3000" dirty="0">
                <a:hlinkClick r:id="rId2"/>
              </a:rPr>
              <a:t>6thadmissions@hayes.bromley.sch.uk</a:t>
            </a:r>
            <a:r>
              <a:rPr lang="en-GB" sz="3000" dirty="0"/>
              <a:t> </a:t>
            </a:r>
          </a:p>
          <a:p>
            <a:pPr marL="0" indent="0" algn="ctr">
              <a:buNone/>
            </a:pPr>
            <a:endParaRPr lang="en-GB" sz="3000" dirty="0"/>
          </a:p>
          <a:p>
            <a:pPr marL="0" indent="0" algn="ctr">
              <a:buNone/>
            </a:pPr>
            <a:r>
              <a:rPr lang="en-GB" sz="3000" dirty="0"/>
              <a:t>We will rearrange the slot for you. </a:t>
            </a:r>
          </a:p>
        </p:txBody>
      </p:sp>
      <p:pic>
        <p:nvPicPr>
          <p:cNvPr id="7" name="Picture 5" descr="Hayes School Banner.png">
            <a:extLst>
              <a:ext uri="{FF2B5EF4-FFF2-40B4-BE49-F238E27FC236}">
                <a16:creationId xmlns:a16="http://schemas.microsoft.com/office/drawing/2014/main" id="{C60A591B-F8B0-4AB6-B0B4-485019189C4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39052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287" y="2018756"/>
            <a:ext cx="7886700" cy="656885"/>
          </a:xfrm>
        </p:spPr>
        <p:txBody>
          <a:bodyPr/>
          <a:lstStyle/>
          <a:p>
            <a:pPr algn="ctr"/>
            <a:r>
              <a:rPr lang="en-GB" dirty="0" smtClean="0"/>
              <a:t>The Summer</a:t>
            </a:r>
            <a:endParaRPr lang="en-GB" dirty="0"/>
          </a:p>
        </p:txBody>
      </p:sp>
      <p:sp>
        <p:nvSpPr>
          <p:cNvPr id="5" name="TextBox 4"/>
          <p:cNvSpPr txBox="1"/>
          <p:nvPr/>
        </p:nvSpPr>
        <p:spPr>
          <a:xfrm>
            <a:off x="334736" y="2675641"/>
            <a:ext cx="8474528" cy="3046988"/>
          </a:xfrm>
          <a:prstGeom prst="rect">
            <a:avLst/>
          </a:prstGeom>
          <a:noFill/>
        </p:spPr>
        <p:txBody>
          <a:bodyPr wrap="square" rtlCol="0">
            <a:spAutoFit/>
          </a:bodyPr>
          <a:lstStyle/>
          <a:p>
            <a:pPr algn="ctr"/>
            <a:r>
              <a:rPr lang="en-GB" sz="2400" dirty="0"/>
              <a:t>Induction days 8</a:t>
            </a:r>
            <a:r>
              <a:rPr lang="en-GB" sz="2400" baseline="30000" dirty="0"/>
              <a:t>th</a:t>
            </a:r>
            <a:r>
              <a:rPr lang="en-GB" sz="2400" dirty="0"/>
              <a:t> and 10</a:t>
            </a:r>
            <a:r>
              <a:rPr lang="en-GB" sz="2400" baseline="30000" dirty="0"/>
              <a:t>th</a:t>
            </a:r>
            <a:r>
              <a:rPr lang="en-GB" sz="2400" dirty="0"/>
              <a:t> July – Students will be invited to one of these. ‘Try before you buy’.</a:t>
            </a:r>
          </a:p>
          <a:p>
            <a:pPr algn="ctr"/>
            <a:endParaRPr lang="en-GB" sz="2400" dirty="0"/>
          </a:p>
          <a:p>
            <a:pPr algn="ctr"/>
            <a:r>
              <a:rPr lang="en-GB" sz="2400" dirty="0"/>
              <a:t>Parents Induction Evening – Wednesday 10</a:t>
            </a:r>
            <a:r>
              <a:rPr lang="en-GB" sz="2400" baseline="30000" dirty="0"/>
              <a:t>th</a:t>
            </a:r>
            <a:r>
              <a:rPr lang="en-GB" sz="2400" dirty="0"/>
              <a:t> July 6:00pm – 7:00pm.</a:t>
            </a:r>
          </a:p>
          <a:p>
            <a:pPr algn="ctr"/>
            <a:endParaRPr lang="en-GB" sz="2400" dirty="0"/>
          </a:p>
          <a:p>
            <a:pPr algn="ctr"/>
            <a:r>
              <a:rPr lang="en-GB" sz="2400" dirty="0"/>
              <a:t>Around this time we will send out the ‘Bridging Units’ which will help to upskill students ready for September. </a:t>
            </a:r>
          </a:p>
        </p:txBody>
      </p:sp>
      <p:pic>
        <p:nvPicPr>
          <p:cNvPr id="6" name="Picture 5" descr="Hayes School Banner.png">
            <a:extLst>
              <a:ext uri="{FF2B5EF4-FFF2-40B4-BE49-F238E27FC236}">
                <a16:creationId xmlns:a16="http://schemas.microsoft.com/office/drawing/2014/main" id="{C60A591B-F8B0-4AB6-B0B4-485019189C4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12278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779" y="1916907"/>
            <a:ext cx="8845187" cy="820340"/>
          </a:xfrm>
        </p:spPr>
        <p:txBody>
          <a:bodyPr/>
          <a:lstStyle/>
          <a:p>
            <a:r>
              <a:rPr lang="en-GB" dirty="0" smtClean="0"/>
              <a:t>Results Day – Thursday 22</a:t>
            </a:r>
            <a:r>
              <a:rPr lang="en-GB" baseline="30000" dirty="0" smtClean="0"/>
              <a:t>nd</a:t>
            </a:r>
            <a:r>
              <a:rPr lang="en-GB" dirty="0" smtClean="0"/>
              <a:t> August.  </a:t>
            </a:r>
            <a:endParaRPr lang="en-GB" dirty="0"/>
          </a:p>
        </p:txBody>
      </p:sp>
      <p:sp>
        <p:nvSpPr>
          <p:cNvPr id="3" name="Content Placeholder 2"/>
          <p:cNvSpPr>
            <a:spLocks noGrp="1"/>
          </p:cNvSpPr>
          <p:nvPr>
            <p:ph idx="1"/>
          </p:nvPr>
        </p:nvSpPr>
        <p:spPr>
          <a:xfrm>
            <a:off x="354330" y="2884203"/>
            <a:ext cx="8512084" cy="2695269"/>
          </a:xfrm>
        </p:spPr>
        <p:txBody>
          <a:bodyPr/>
          <a:lstStyle/>
          <a:p>
            <a:pPr marL="0" indent="0">
              <a:buNone/>
            </a:pPr>
            <a:r>
              <a:rPr lang="en-GB" dirty="0" smtClean="0"/>
              <a:t>If you have met BOTH the ‘General’ and ‘Subject Specific’ Entry Criteria you will be asked to confirm your place by 5:00pm on results day – this is so we know the places we have on course lines. </a:t>
            </a:r>
          </a:p>
          <a:p>
            <a:pPr marL="0" indent="0">
              <a:buNone/>
            </a:pPr>
            <a:endParaRPr lang="en-GB" dirty="0"/>
          </a:p>
          <a:p>
            <a:pPr marL="0" indent="0">
              <a:buNone/>
            </a:pPr>
            <a:r>
              <a:rPr lang="en-GB" dirty="0" smtClean="0"/>
              <a:t>If you have not met EITHER or BOTH the </a:t>
            </a:r>
            <a:r>
              <a:rPr lang="en-GB" dirty="0"/>
              <a:t>‘General’ and ‘Subject Specific’ Entry Criteria </a:t>
            </a:r>
            <a:r>
              <a:rPr lang="en-GB" dirty="0" smtClean="0"/>
              <a:t>you will be asked to come to school from 8:00am on Friday 23</a:t>
            </a:r>
            <a:r>
              <a:rPr lang="en-GB" baseline="30000" dirty="0" smtClean="0"/>
              <a:t>rd</a:t>
            </a:r>
            <a:r>
              <a:rPr lang="en-GB" dirty="0" smtClean="0"/>
              <a:t> August to discuss your entry into Sixth Form and/or courses which are available to you.  </a:t>
            </a:r>
            <a:endParaRPr lang="en-GB" dirty="0"/>
          </a:p>
        </p:txBody>
      </p:sp>
      <p:pic>
        <p:nvPicPr>
          <p:cNvPr id="5" name="Picture 5" descr="Hayes School Banner.png">
            <a:extLst>
              <a:ext uri="{FF2B5EF4-FFF2-40B4-BE49-F238E27FC236}">
                <a16:creationId xmlns:a16="http://schemas.microsoft.com/office/drawing/2014/main" id="{C60A591B-F8B0-4AB6-B0B4-485019189C4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16416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pPr marL="0" indent="0">
              <a:buNone/>
            </a:pPr>
            <a:endParaRPr lang="en-GB" dirty="0"/>
          </a:p>
        </p:txBody>
      </p:sp>
      <p:sp>
        <p:nvSpPr>
          <p:cNvPr id="5" name="Rounded Rectangle 4"/>
          <p:cNvSpPr/>
          <p:nvPr/>
        </p:nvSpPr>
        <p:spPr>
          <a:xfrm>
            <a:off x="1304654" y="1798182"/>
            <a:ext cx="2772591" cy="959714"/>
          </a:xfrm>
          <a:prstGeom prst="round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Group 1 – students who meet the general and subject entry criteria.  </a:t>
            </a:r>
          </a:p>
        </p:txBody>
      </p:sp>
      <p:sp>
        <p:nvSpPr>
          <p:cNvPr id="6" name="Rounded Rectangle 5"/>
          <p:cNvSpPr/>
          <p:nvPr/>
        </p:nvSpPr>
        <p:spPr>
          <a:xfrm>
            <a:off x="1304654" y="2857838"/>
            <a:ext cx="2772591" cy="1454978"/>
          </a:xfrm>
          <a:prstGeom prst="roundRect">
            <a:avLst/>
          </a:prstGeom>
          <a:solidFill>
            <a:schemeClr val="accent5">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dirty="0">
                <a:solidFill>
                  <a:schemeClr val="tx1"/>
                </a:solidFill>
              </a:rPr>
              <a:t>Group 2 – students who meet the general criteria but not the subject entry criteria.  </a:t>
            </a:r>
          </a:p>
        </p:txBody>
      </p:sp>
      <p:sp>
        <p:nvSpPr>
          <p:cNvPr id="7" name="Right Arrow 6"/>
          <p:cNvSpPr/>
          <p:nvPr/>
        </p:nvSpPr>
        <p:spPr>
          <a:xfrm>
            <a:off x="4225836" y="1691029"/>
            <a:ext cx="3468188" cy="1066867"/>
          </a:xfrm>
          <a:prstGeom prst="rightArrow">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Student has met the conditions of their offer and is on their first choice courses. </a:t>
            </a:r>
            <a:endParaRPr lang="en-GB" dirty="0">
              <a:solidFill>
                <a:schemeClr val="tx1"/>
              </a:solidFill>
            </a:endParaRPr>
          </a:p>
        </p:txBody>
      </p:sp>
      <p:sp>
        <p:nvSpPr>
          <p:cNvPr id="8" name="Right Arrow 7"/>
          <p:cNvSpPr/>
          <p:nvPr/>
        </p:nvSpPr>
        <p:spPr>
          <a:xfrm>
            <a:off x="4225836" y="2857838"/>
            <a:ext cx="3468188" cy="1454978"/>
          </a:xfrm>
          <a:prstGeom prst="rightArrow">
            <a:avLst/>
          </a:prstGeom>
          <a:solidFill>
            <a:schemeClr val="accent5">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Student has met the conditions for entry into 6</a:t>
            </a:r>
            <a:r>
              <a:rPr lang="en-GB" baseline="30000" dirty="0" smtClean="0">
                <a:solidFill>
                  <a:schemeClr val="tx1"/>
                </a:solidFill>
              </a:rPr>
              <a:t>th</a:t>
            </a:r>
            <a:r>
              <a:rPr lang="en-GB" dirty="0" smtClean="0">
                <a:solidFill>
                  <a:schemeClr val="tx1"/>
                </a:solidFill>
              </a:rPr>
              <a:t> Form – but would need to discuss course options. </a:t>
            </a:r>
            <a:endParaRPr lang="en-GB" dirty="0">
              <a:solidFill>
                <a:schemeClr val="tx1"/>
              </a:solidFill>
            </a:endParaRPr>
          </a:p>
        </p:txBody>
      </p:sp>
      <p:sp>
        <p:nvSpPr>
          <p:cNvPr id="9" name="Rounded Rectangle 8"/>
          <p:cNvSpPr/>
          <p:nvPr/>
        </p:nvSpPr>
        <p:spPr>
          <a:xfrm>
            <a:off x="1304654" y="4438003"/>
            <a:ext cx="2772591" cy="1454978"/>
          </a:xfrm>
          <a:prstGeom prst="roundRect">
            <a:avLst/>
          </a:prstGeom>
          <a:solidFill>
            <a:schemeClr val="accent2">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dirty="0">
                <a:solidFill>
                  <a:schemeClr val="tx1"/>
                </a:solidFill>
              </a:rPr>
              <a:t>Group 3 – students who have not met the general entry criteria.  </a:t>
            </a:r>
          </a:p>
        </p:txBody>
      </p:sp>
      <p:sp>
        <p:nvSpPr>
          <p:cNvPr id="10" name="Right Arrow 9"/>
          <p:cNvSpPr/>
          <p:nvPr/>
        </p:nvSpPr>
        <p:spPr>
          <a:xfrm>
            <a:off x="4225836" y="4412758"/>
            <a:ext cx="3468188" cy="1454978"/>
          </a:xfrm>
          <a:prstGeom prst="rightArrow">
            <a:avLst/>
          </a:prstGeom>
          <a:solidFill>
            <a:schemeClr val="accent2">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Student will be unable to join Hayes Sixth Form – but will be supported with next steps/careers conversations. </a:t>
            </a:r>
            <a:endParaRPr lang="en-GB" dirty="0">
              <a:solidFill>
                <a:schemeClr val="tx1"/>
              </a:solidFill>
            </a:endParaRPr>
          </a:p>
        </p:txBody>
      </p:sp>
      <p:pic>
        <p:nvPicPr>
          <p:cNvPr id="11" name="Picture 5" descr="Hayes School Banner.png">
            <a:extLst>
              <a:ext uri="{FF2B5EF4-FFF2-40B4-BE49-F238E27FC236}">
                <a16:creationId xmlns:a16="http://schemas.microsoft.com/office/drawing/2014/main" id="{C60A591B-F8B0-4AB6-B0B4-485019189C4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96576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436022"/>
            <a:ext cx="7886700" cy="324673"/>
          </a:xfrm>
        </p:spPr>
        <p:txBody>
          <a:bodyPr>
            <a:noAutofit/>
          </a:bodyPr>
          <a:lstStyle/>
          <a:p>
            <a:r>
              <a:rPr lang="en-GB" sz="2700" dirty="0"/>
              <a:t>FAQ’s</a:t>
            </a:r>
          </a:p>
        </p:txBody>
      </p:sp>
      <p:sp>
        <p:nvSpPr>
          <p:cNvPr id="3" name="Content Placeholder 2"/>
          <p:cNvSpPr>
            <a:spLocks noGrp="1"/>
          </p:cNvSpPr>
          <p:nvPr>
            <p:ph idx="1"/>
          </p:nvPr>
        </p:nvSpPr>
        <p:spPr>
          <a:xfrm>
            <a:off x="98926" y="1988840"/>
            <a:ext cx="8972549" cy="4818827"/>
          </a:xfrm>
        </p:spPr>
        <p:txBody>
          <a:bodyPr>
            <a:noAutofit/>
          </a:bodyPr>
          <a:lstStyle/>
          <a:p>
            <a:pPr marL="0" indent="0">
              <a:buNone/>
            </a:pPr>
            <a:r>
              <a:rPr lang="en-GB" sz="1200" dirty="0"/>
              <a:t>Can I change subjects? </a:t>
            </a:r>
          </a:p>
          <a:p>
            <a:pPr marL="0" indent="0">
              <a:buNone/>
            </a:pPr>
            <a:r>
              <a:rPr lang="en-GB" sz="1200" i="1" dirty="0">
                <a:solidFill>
                  <a:srgbClr val="7030A0"/>
                </a:solidFill>
              </a:rPr>
              <a:t>Yes – you can change up to an including induction days in the summer – after this your options are fixed until results day. </a:t>
            </a:r>
          </a:p>
          <a:p>
            <a:pPr marL="0" indent="0">
              <a:buNone/>
            </a:pPr>
            <a:r>
              <a:rPr lang="en-GB" sz="1200" dirty="0"/>
              <a:t>Can I change subjects on results day? </a:t>
            </a:r>
          </a:p>
          <a:p>
            <a:pPr marL="0" indent="0">
              <a:buNone/>
            </a:pPr>
            <a:r>
              <a:rPr lang="en-GB" sz="1200" i="1" dirty="0">
                <a:solidFill>
                  <a:srgbClr val="7030A0"/>
                </a:solidFill>
              </a:rPr>
              <a:t>Maybe – it depends on if there is space on the course for you – this is likely to be the day after result that we can confirm this. . </a:t>
            </a:r>
          </a:p>
          <a:p>
            <a:pPr marL="0" indent="0">
              <a:buNone/>
            </a:pPr>
            <a:r>
              <a:rPr lang="en-GB" sz="1200" dirty="0"/>
              <a:t>Is induction compulsory? </a:t>
            </a:r>
          </a:p>
          <a:p>
            <a:pPr marL="0" indent="0">
              <a:buNone/>
            </a:pPr>
            <a:r>
              <a:rPr lang="en-GB" sz="1200" i="1" dirty="0">
                <a:solidFill>
                  <a:srgbClr val="7030A0"/>
                </a:solidFill>
              </a:rPr>
              <a:t>No – however it helps to give you an idea of the subjects you will be taking. </a:t>
            </a:r>
          </a:p>
          <a:p>
            <a:pPr marL="0" indent="0">
              <a:buNone/>
            </a:pPr>
            <a:r>
              <a:rPr lang="en-GB" sz="1200" dirty="0"/>
              <a:t>How can I prepare for 6</a:t>
            </a:r>
            <a:r>
              <a:rPr lang="en-GB" sz="1200" baseline="30000" dirty="0"/>
              <a:t>th</a:t>
            </a:r>
            <a:r>
              <a:rPr lang="en-GB" sz="1200" dirty="0"/>
              <a:t> form? </a:t>
            </a:r>
          </a:p>
          <a:p>
            <a:pPr marL="0" indent="0">
              <a:buNone/>
            </a:pPr>
            <a:r>
              <a:rPr lang="en-GB" sz="1200" i="1" dirty="0">
                <a:solidFill>
                  <a:srgbClr val="7030A0"/>
                </a:solidFill>
              </a:rPr>
              <a:t>Speak to your teachers of the subjects you want to do. We will also give you ‘Bridging Units’ to look at over the summer which will prepare you for 6</a:t>
            </a:r>
            <a:r>
              <a:rPr lang="en-GB" sz="1200" i="1" baseline="30000" dirty="0">
                <a:solidFill>
                  <a:srgbClr val="7030A0"/>
                </a:solidFill>
              </a:rPr>
              <a:t>th</a:t>
            </a:r>
            <a:r>
              <a:rPr lang="en-GB" sz="1200" i="1" dirty="0">
                <a:solidFill>
                  <a:srgbClr val="7030A0"/>
                </a:solidFill>
              </a:rPr>
              <a:t> form. It’s a really good idea to complete these – they will upskill you in the area.  </a:t>
            </a:r>
            <a:endParaRPr lang="en-GB" sz="1200" dirty="0"/>
          </a:p>
          <a:p>
            <a:pPr marL="0" indent="0">
              <a:buNone/>
            </a:pPr>
            <a:r>
              <a:rPr lang="en-GB" sz="1200" dirty="0"/>
              <a:t>What happens if I don’t get the grades for my subjects?</a:t>
            </a:r>
          </a:p>
          <a:p>
            <a:pPr marL="0" indent="0">
              <a:buNone/>
            </a:pPr>
            <a:r>
              <a:rPr lang="en-GB" sz="1200" i="1" dirty="0">
                <a:solidFill>
                  <a:srgbClr val="7030A0"/>
                </a:solidFill>
              </a:rPr>
              <a:t>We will support as best we can getting you into sixth form – it is often best to have a 4</a:t>
            </a:r>
            <a:r>
              <a:rPr lang="en-GB" sz="1200" i="1" baseline="30000" dirty="0">
                <a:solidFill>
                  <a:srgbClr val="7030A0"/>
                </a:solidFill>
              </a:rPr>
              <a:t>th</a:t>
            </a:r>
            <a:r>
              <a:rPr lang="en-GB" sz="1200" i="1" dirty="0">
                <a:solidFill>
                  <a:srgbClr val="7030A0"/>
                </a:solidFill>
              </a:rPr>
              <a:t> reserve subject just in case. Last year 97% of students made their first choice subjects. But ‘General Entry’ criteria are the most important thing.  </a:t>
            </a:r>
            <a:endParaRPr lang="en-GB" sz="1200" dirty="0"/>
          </a:p>
          <a:p>
            <a:pPr marL="0" indent="0">
              <a:buNone/>
            </a:pPr>
            <a:r>
              <a:rPr lang="en-GB" sz="1200" dirty="0"/>
              <a:t>Does 6</a:t>
            </a:r>
            <a:r>
              <a:rPr lang="en-GB" sz="1200" baseline="30000" dirty="0"/>
              <a:t>th</a:t>
            </a:r>
            <a:r>
              <a:rPr lang="en-GB" sz="1200" dirty="0"/>
              <a:t> Form have the same rules as Year 11? </a:t>
            </a:r>
          </a:p>
          <a:p>
            <a:pPr marL="0" indent="0">
              <a:buNone/>
            </a:pPr>
            <a:r>
              <a:rPr lang="en-GB" sz="1200" i="1" dirty="0">
                <a:solidFill>
                  <a:srgbClr val="7030A0"/>
                </a:solidFill>
              </a:rPr>
              <a:t>Some – we are still part of the school and follow the same rules, we expect our 6</a:t>
            </a:r>
            <a:r>
              <a:rPr lang="en-GB" sz="1200" i="1" baseline="30000" dirty="0">
                <a:solidFill>
                  <a:srgbClr val="7030A0"/>
                </a:solidFill>
              </a:rPr>
              <a:t>th</a:t>
            </a:r>
            <a:r>
              <a:rPr lang="en-GB" sz="1200" i="1" dirty="0">
                <a:solidFill>
                  <a:srgbClr val="7030A0"/>
                </a:solidFill>
              </a:rPr>
              <a:t> Form students to be role models and have exemplary behaviour– but you can leave in your non-contact periods – as well as use your mobile in the Sixth Form Centre. </a:t>
            </a:r>
          </a:p>
          <a:p>
            <a:pPr marL="0" indent="0">
              <a:buNone/>
            </a:pPr>
            <a:r>
              <a:rPr lang="en-GB" sz="1200" dirty="0"/>
              <a:t>What are non-contact periods, period 11 and period 12? </a:t>
            </a:r>
          </a:p>
          <a:p>
            <a:pPr marL="0" indent="0">
              <a:buNone/>
            </a:pPr>
            <a:r>
              <a:rPr lang="en-GB" sz="1200" i="1" dirty="0">
                <a:solidFill>
                  <a:srgbClr val="7030A0"/>
                </a:solidFill>
              </a:rPr>
              <a:t>You start studying 3 -4 subjects – meaning you will have 30-40 hours per fortnight with teachers out of 54. The rest is for you to be independent and be in control of your school day – you can use non-contact periods for homework or socialising. But Period 11 and Period 12 are timetabled study periods that you must attend and complete work set by teachers – these are held in silent study. </a:t>
            </a:r>
          </a:p>
          <a:p>
            <a:pPr marL="0" indent="0">
              <a:buNone/>
            </a:pPr>
            <a:r>
              <a:rPr lang="en-GB" sz="1200" dirty="0"/>
              <a:t>Can I apply to more than one 6</a:t>
            </a:r>
            <a:r>
              <a:rPr lang="en-GB" sz="1200" baseline="30000" dirty="0"/>
              <a:t>th</a:t>
            </a:r>
            <a:r>
              <a:rPr lang="en-GB" sz="1200" dirty="0"/>
              <a:t> Form. </a:t>
            </a:r>
          </a:p>
          <a:p>
            <a:pPr marL="0" indent="0">
              <a:buNone/>
            </a:pPr>
            <a:r>
              <a:rPr lang="en-GB" sz="1200" i="1" dirty="0">
                <a:solidFill>
                  <a:srgbClr val="7030A0"/>
                </a:solidFill>
              </a:rPr>
              <a:t>Yes – it is good to have a backup – you can accept multiple offers and then decide on results day where you are going.  </a:t>
            </a:r>
            <a:endParaRPr lang="en-GB" sz="1350" i="1" dirty="0">
              <a:solidFill>
                <a:srgbClr val="7030A0"/>
              </a:solidFill>
            </a:endParaRPr>
          </a:p>
          <a:p>
            <a:pPr marL="0" indent="0">
              <a:buNone/>
            </a:pPr>
            <a:endParaRPr lang="en-GB" sz="900" i="1" dirty="0">
              <a:solidFill>
                <a:srgbClr val="7030A0"/>
              </a:solidFill>
            </a:endParaRPr>
          </a:p>
          <a:p>
            <a:pPr marL="0" indent="0">
              <a:buNone/>
            </a:pPr>
            <a:endParaRPr lang="en-GB" sz="900" i="1" dirty="0">
              <a:solidFill>
                <a:srgbClr val="7030A0"/>
              </a:solidFill>
            </a:endParaRPr>
          </a:p>
        </p:txBody>
      </p:sp>
      <p:pic>
        <p:nvPicPr>
          <p:cNvPr id="4" name="Picture 5" descr="Hayes School Banner.png">
            <a:extLst>
              <a:ext uri="{FF2B5EF4-FFF2-40B4-BE49-F238E27FC236}">
                <a16:creationId xmlns:a16="http://schemas.microsoft.com/office/drawing/2014/main" id="{C60A591B-F8B0-4AB6-B0B4-485019189C4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34647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5AC4B632-6DA6-42BD-98C8-206BC8B6E7E1}"/>
              </a:ext>
            </a:extLst>
          </p:cNvPr>
          <p:cNvSpPr>
            <a:spLocks noGrp="1"/>
          </p:cNvSpPr>
          <p:nvPr>
            <p:ph type="ctrTitle"/>
          </p:nvPr>
        </p:nvSpPr>
        <p:spPr/>
        <p:txBody>
          <a:bodyPr/>
          <a:lstStyle/>
          <a:p>
            <a:pPr eaLnBrk="1" hangingPunct="1"/>
            <a:endParaRPr lang="en-GB" altLang="en-US"/>
          </a:p>
        </p:txBody>
      </p:sp>
      <p:sp>
        <p:nvSpPr>
          <p:cNvPr id="3" name="Subtitle 2">
            <a:extLst>
              <a:ext uri="{FF2B5EF4-FFF2-40B4-BE49-F238E27FC236}">
                <a16:creationId xmlns:a16="http://schemas.microsoft.com/office/drawing/2014/main" id="{68DAD209-2117-4258-BFD8-72D10D8845BB}"/>
              </a:ext>
            </a:extLst>
          </p:cNvPr>
          <p:cNvSpPr>
            <a:spLocks noGrp="1"/>
          </p:cNvSpPr>
          <p:nvPr>
            <p:ph type="subTitle" idx="1"/>
          </p:nvPr>
        </p:nvSpPr>
        <p:spPr/>
        <p:txBody>
          <a:bodyPr rtlCol="0">
            <a:normAutofit/>
          </a:bodyPr>
          <a:lstStyle/>
          <a:p>
            <a:pPr eaLnBrk="1" fontAlgn="auto" hangingPunct="1">
              <a:spcAft>
                <a:spcPts val="0"/>
              </a:spcAft>
              <a:defRPr/>
            </a:pPr>
            <a:endParaRPr lang="en-GB" dirty="0"/>
          </a:p>
        </p:txBody>
      </p:sp>
      <p:pic>
        <p:nvPicPr>
          <p:cNvPr id="24580" name="Picture 3">
            <a:extLst>
              <a:ext uri="{FF2B5EF4-FFF2-40B4-BE49-F238E27FC236}">
                <a16:creationId xmlns:a16="http://schemas.microsoft.com/office/drawing/2014/main" id="{B8200370-01D0-405A-B28A-B4E550A9FF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2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5" descr="Hayes School Banner.png"/>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36512" y="0"/>
            <a:ext cx="9252520" cy="141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rotWithShape="1">
          <a:blip r:embed="rId3"/>
          <a:srcRect l="1102" t="25470" r="63632" b="7917"/>
          <a:stretch/>
        </p:blipFill>
        <p:spPr>
          <a:xfrm>
            <a:off x="1924347" y="1124744"/>
            <a:ext cx="5330801" cy="5663975"/>
          </a:xfrm>
          <a:prstGeom prst="rect">
            <a:avLst/>
          </a:prstGeom>
        </p:spPr>
      </p:pic>
    </p:spTree>
    <p:extLst>
      <p:ext uri="{BB962C8B-B14F-4D97-AF65-F5344CB8AC3E}">
        <p14:creationId xmlns:p14="http://schemas.microsoft.com/office/powerpoint/2010/main" val="39927678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5" descr="Hayes School Banner.png"/>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36512" y="0"/>
            <a:ext cx="9252520" cy="141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A29F56E-4C06-E5E2-D188-05BE3D8E588F}"/>
              </a:ext>
            </a:extLst>
          </p:cNvPr>
          <p:cNvSpPr txBox="1"/>
          <p:nvPr/>
        </p:nvSpPr>
        <p:spPr>
          <a:xfrm>
            <a:off x="57493" y="2179069"/>
            <a:ext cx="6408712" cy="369332"/>
          </a:xfrm>
          <a:prstGeom prst="rect">
            <a:avLst/>
          </a:prstGeom>
          <a:noFill/>
        </p:spPr>
        <p:txBody>
          <a:bodyPr wrap="square" rtlCol="0">
            <a:spAutoFit/>
          </a:bodyPr>
          <a:lstStyle/>
          <a:p>
            <a:r>
              <a:rPr lang="en-GB" b="1" dirty="0" smtClean="0"/>
              <a:t>Elevate </a:t>
            </a:r>
            <a:r>
              <a:rPr lang="en-GB" dirty="0" smtClean="0"/>
              <a:t>– Monday 15</a:t>
            </a:r>
            <a:r>
              <a:rPr lang="en-GB" baseline="30000" dirty="0" smtClean="0"/>
              <a:t>th</a:t>
            </a:r>
            <a:r>
              <a:rPr lang="en-GB" dirty="0" smtClean="0"/>
              <a:t> April</a:t>
            </a:r>
            <a:endParaRPr lang="en-GB" dirty="0"/>
          </a:p>
        </p:txBody>
      </p:sp>
      <p:sp>
        <p:nvSpPr>
          <p:cNvPr id="4" name="TextBox 3">
            <a:extLst>
              <a:ext uri="{FF2B5EF4-FFF2-40B4-BE49-F238E27FC236}">
                <a16:creationId xmlns:a16="http://schemas.microsoft.com/office/drawing/2014/main" id="{3A29F56E-4C06-E5E2-D188-05BE3D8E588F}"/>
              </a:ext>
            </a:extLst>
          </p:cNvPr>
          <p:cNvSpPr txBox="1"/>
          <p:nvPr/>
        </p:nvSpPr>
        <p:spPr>
          <a:xfrm>
            <a:off x="1385392" y="764704"/>
            <a:ext cx="6408712" cy="369332"/>
          </a:xfrm>
          <a:prstGeom prst="rect">
            <a:avLst/>
          </a:prstGeom>
          <a:noFill/>
        </p:spPr>
        <p:txBody>
          <a:bodyPr wrap="square" rtlCol="0">
            <a:spAutoFit/>
          </a:bodyPr>
          <a:lstStyle/>
          <a:p>
            <a:r>
              <a:rPr lang="en-GB" dirty="0"/>
              <a:t>Notable mentions</a:t>
            </a:r>
          </a:p>
        </p:txBody>
      </p:sp>
      <p:sp>
        <p:nvSpPr>
          <p:cNvPr id="6" name="TextBox 5">
            <a:extLst>
              <a:ext uri="{FF2B5EF4-FFF2-40B4-BE49-F238E27FC236}">
                <a16:creationId xmlns:a16="http://schemas.microsoft.com/office/drawing/2014/main" id="{3A29F56E-4C06-E5E2-D188-05BE3D8E588F}"/>
              </a:ext>
            </a:extLst>
          </p:cNvPr>
          <p:cNvSpPr txBox="1"/>
          <p:nvPr/>
        </p:nvSpPr>
        <p:spPr>
          <a:xfrm>
            <a:off x="60714" y="3523563"/>
            <a:ext cx="4464496" cy="369332"/>
          </a:xfrm>
          <a:prstGeom prst="rect">
            <a:avLst/>
          </a:prstGeom>
          <a:noFill/>
        </p:spPr>
        <p:txBody>
          <a:bodyPr wrap="square" rtlCol="0">
            <a:spAutoFit/>
          </a:bodyPr>
          <a:lstStyle/>
          <a:p>
            <a:r>
              <a:rPr lang="en-GB" b="1" dirty="0"/>
              <a:t>Revise Like a Pro </a:t>
            </a:r>
            <a:r>
              <a:rPr lang="en-GB" dirty="0"/>
              <a:t>- </a:t>
            </a:r>
            <a:r>
              <a:rPr lang="en-GB" dirty="0" smtClean="0"/>
              <a:t>Videos online</a:t>
            </a:r>
            <a:r>
              <a:rPr lang="en-GB" dirty="0"/>
              <a:t>…</a:t>
            </a:r>
          </a:p>
        </p:txBody>
      </p:sp>
      <p:sp>
        <p:nvSpPr>
          <p:cNvPr id="7" name="TextBox 6">
            <a:extLst>
              <a:ext uri="{FF2B5EF4-FFF2-40B4-BE49-F238E27FC236}">
                <a16:creationId xmlns:a16="http://schemas.microsoft.com/office/drawing/2014/main" id="{3A29F56E-4C06-E5E2-D188-05BE3D8E588F}"/>
              </a:ext>
            </a:extLst>
          </p:cNvPr>
          <p:cNvSpPr txBox="1"/>
          <p:nvPr/>
        </p:nvSpPr>
        <p:spPr>
          <a:xfrm>
            <a:off x="70078" y="2735727"/>
            <a:ext cx="4464496" cy="646331"/>
          </a:xfrm>
          <a:prstGeom prst="rect">
            <a:avLst/>
          </a:prstGeom>
          <a:noFill/>
        </p:spPr>
        <p:txBody>
          <a:bodyPr wrap="square" rtlCol="0">
            <a:spAutoFit/>
          </a:bodyPr>
          <a:lstStyle/>
          <a:p>
            <a:r>
              <a:rPr lang="en-GB" b="1" dirty="0"/>
              <a:t>Mentoring scheme </a:t>
            </a:r>
            <a:r>
              <a:rPr lang="en-GB" dirty="0"/>
              <a:t>– </a:t>
            </a:r>
            <a:r>
              <a:rPr lang="en-GB" dirty="0" smtClean="0"/>
              <a:t>Ongoing </a:t>
            </a:r>
            <a:r>
              <a:rPr lang="en-GB" dirty="0"/>
              <a:t>to build momentum..</a:t>
            </a:r>
          </a:p>
        </p:txBody>
      </p:sp>
      <p:sp>
        <p:nvSpPr>
          <p:cNvPr id="8" name="TextBox 7">
            <a:extLst>
              <a:ext uri="{FF2B5EF4-FFF2-40B4-BE49-F238E27FC236}">
                <a16:creationId xmlns:a16="http://schemas.microsoft.com/office/drawing/2014/main" id="{3A29F56E-4C06-E5E2-D188-05BE3D8E588F}"/>
              </a:ext>
            </a:extLst>
          </p:cNvPr>
          <p:cNvSpPr txBox="1"/>
          <p:nvPr/>
        </p:nvSpPr>
        <p:spPr>
          <a:xfrm>
            <a:off x="75186" y="4730583"/>
            <a:ext cx="6408712" cy="369332"/>
          </a:xfrm>
          <a:prstGeom prst="rect">
            <a:avLst/>
          </a:prstGeom>
          <a:noFill/>
        </p:spPr>
        <p:txBody>
          <a:bodyPr wrap="square" rtlCol="0">
            <a:spAutoFit/>
          </a:bodyPr>
          <a:lstStyle/>
          <a:p>
            <a:r>
              <a:rPr lang="en-GB" b="1" dirty="0"/>
              <a:t>Revision Timetables </a:t>
            </a:r>
            <a:r>
              <a:rPr lang="en-GB" dirty="0"/>
              <a:t>– </a:t>
            </a:r>
            <a:r>
              <a:rPr lang="en-GB" dirty="0" smtClean="0"/>
              <a:t>Still </a:t>
            </a:r>
            <a:r>
              <a:rPr lang="en-GB" dirty="0"/>
              <a:t>online, used by many…</a:t>
            </a:r>
          </a:p>
        </p:txBody>
      </p:sp>
      <p:pic>
        <p:nvPicPr>
          <p:cNvPr id="9" name="Picture 8">
            <a:extLst>
              <a:ext uri="{FF2B5EF4-FFF2-40B4-BE49-F238E27FC236}">
                <a16:creationId xmlns:a16="http://schemas.microsoft.com/office/drawing/2014/main" id="{19B66EB5-BDE1-C692-B376-D2DB214E4AD8}"/>
              </a:ext>
            </a:extLst>
          </p:cNvPr>
          <p:cNvPicPr>
            <a:picLocks noChangeAspect="1"/>
          </p:cNvPicPr>
          <p:nvPr/>
        </p:nvPicPr>
        <p:blipFill>
          <a:blip r:embed="rId3"/>
          <a:stretch>
            <a:fillRect/>
          </a:stretch>
        </p:blipFill>
        <p:spPr>
          <a:xfrm>
            <a:off x="5730446" y="1229699"/>
            <a:ext cx="2522340" cy="2802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BAF54911-15D8-FF6B-4638-6CC1166C9712}"/>
              </a:ext>
            </a:extLst>
          </p:cNvPr>
          <p:cNvPicPr>
            <a:picLocks noChangeAspect="1"/>
          </p:cNvPicPr>
          <p:nvPr/>
        </p:nvPicPr>
        <p:blipFill>
          <a:blip r:embed="rId4"/>
          <a:stretch>
            <a:fillRect/>
          </a:stretch>
        </p:blipFill>
        <p:spPr>
          <a:xfrm>
            <a:off x="5298547" y="3563654"/>
            <a:ext cx="3386138" cy="2543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id="{3A29F56E-4C06-E5E2-D188-05BE3D8E588F}"/>
              </a:ext>
            </a:extLst>
          </p:cNvPr>
          <p:cNvSpPr txBox="1"/>
          <p:nvPr/>
        </p:nvSpPr>
        <p:spPr>
          <a:xfrm>
            <a:off x="75186" y="4127073"/>
            <a:ext cx="6408712" cy="369332"/>
          </a:xfrm>
          <a:prstGeom prst="rect">
            <a:avLst/>
          </a:prstGeom>
          <a:noFill/>
        </p:spPr>
        <p:txBody>
          <a:bodyPr wrap="square" rtlCol="0">
            <a:spAutoFit/>
          </a:bodyPr>
          <a:lstStyle/>
          <a:p>
            <a:r>
              <a:rPr lang="en-GB" b="1" dirty="0"/>
              <a:t>Revision </a:t>
            </a:r>
            <a:r>
              <a:rPr lang="en-GB" b="1" dirty="0" smtClean="0"/>
              <a:t>Strategy of the week </a:t>
            </a:r>
            <a:r>
              <a:rPr lang="en-GB" dirty="0"/>
              <a:t>– </a:t>
            </a:r>
            <a:r>
              <a:rPr lang="en-GB" dirty="0" smtClean="0"/>
              <a:t>Assembly</a:t>
            </a:r>
            <a:endParaRPr lang="en-GB" dirty="0"/>
          </a:p>
        </p:txBody>
      </p:sp>
    </p:spTree>
    <p:extLst>
      <p:ext uri="{BB962C8B-B14F-4D97-AF65-F5344CB8AC3E}">
        <p14:creationId xmlns:p14="http://schemas.microsoft.com/office/powerpoint/2010/main" val="36139668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159106" y="1600200"/>
            <a:ext cx="8825787" cy="4964506"/>
          </a:xfrm>
          <a:prstGeom prst="rect">
            <a:avLst/>
          </a:prstGeom>
        </p:spPr>
      </p:pic>
      <p:pic>
        <p:nvPicPr>
          <p:cNvPr id="5" name="Picture 5" descr="Hayes School Banner.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bwMode="auto">
          <a:xfrm>
            <a:off x="-36512" y="0"/>
            <a:ext cx="9252520" cy="141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21711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l="27424" t="15486" r="12760" b="9147"/>
          <a:stretch/>
        </p:blipFill>
        <p:spPr>
          <a:xfrm>
            <a:off x="13011" y="116632"/>
            <a:ext cx="9105392" cy="6453336"/>
          </a:xfrm>
          <a:prstGeom prst="rect">
            <a:avLst/>
          </a:prstGeom>
        </p:spPr>
      </p:pic>
    </p:spTree>
    <p:extLst>
      <p:ext uri="{BB962C8B-B14F-4D97-AF65-F5344CB8AC3E}">
        <p14:creationId xmlns:p14="http://schemas.microsoft.com/office/powerpoint/2010/main" val="42448355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5" descr="Hayes School Banner.png"/>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36512" y="0"/>
            <a:ext cx="9252520" cy="141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2">
            <a:extLst>
              <a:ext uri="{FF2B5EF4-FFF2-40B4-BE49-F238E27FC236}">
                <a16:creationId xmlns:a16="http://schemas.microsoft.com/office/drawing/2014/main" id="{29A8FEB0-365F-D01E-9906-70F82E1C3517}"/>
              </a:ext>
            </a:extLst>
          </p:cNvPr>
          <p:cNvSpPr txBox="1">
            <a:spLocks/>
          </p:cNvSpPr>
          <p:nvPr/>
        </p:nvSpPr>
        <p:spPr bwMode="auto">
          <a:xfrm>
            <a:off x="107504" y="1413551"/>
            <a:ext cx="8856984" cy="5111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defRPr/>
            </a:pPr>
            <a:endParaRPr lang="en-GB" b="1" dirty="0">
              <a:solidFill>
                <a:schemeClr val="tx1"/>
              </a:solidFill>
            </a:endParaRPr>
          </a:p>
          <a:p>
            <a:pPr>
              <a:defRPr/>
            </a:pPr>
            <a:r>
              <a:rPr lang="en-GB" b="1" dirty="0">
                <a:solidFill>
                  <a:schemeClr val="tx1"/>
                </a:solidFill>
              </a:rPr>
              <a:t>At home </a:t>
            </a:r>
          </a:p>
          <a:p>
            <a:pPr algn="l">
              <a:defRPr/>
            </a:pPr>
            <a:r>
              <a:rPr lang="en-GB" dirty="0" smtClean="0">
                <a:solidFill>
                  <a:schemeClr val="tx1"/>
                </a:solidFill>
              </a:rPr>
              <a:t>- Environment</a:t>
            </a:r>
          </a:p>
          <a:p>
            <a:pPr algn="l">
              <a:defRPr/>
            </a:pPr>
            <a:r>
              <a:rPr lang="en-GB" dirty="0" smtClean="0">
                <a:solidFill>
                  <a:schemeClr val="tx1"/>
                </a:solidFill>
              </a:rPr>
              <a:t>- Planning </a:t>
            </a:r>
          </a:p>
          <a:p>
            <a:pPr algn="l">
              <a:defRPr/>
            </a:pPr>
            <a:r>
              <a:rPr lang="en-GB" dirty="0" smtClean="0">
                <a:solidFill>
                  <a:schemeClr val="tx1"/>
                </a:solidFill>
              </a:rPr>
              <a:t>- Implementation </a:t>
            </a:r>
            <a:r>
              <a:rPr lang="en-GB" dirty="0">
                <a:solidFill>
                  <a:schemeClr val="tx1"/>
                </a:solidFill>
              </a:rPr>
              <a:t>intentions. </a:t>
            </a:r>
          </a:p>
          <a:p>
            <a:pPr algn="l">
              <a:defRPr/>
            </a:pPr>
            <a:r>
              <a:rPr lang="en-GB" dirty="0" smtClean="0">
                <a:solidFill>
                  <a:schemeClr val="tx1"/>
                </a:solidFill>
              </a:rPr>
              <a:t>- Keep </a:t>
            </a:r>
            <a:r>
              <a:rPr lang="en-GB" dirty="0">
                <a:solidFill>
                  <a:schemeClr val="tx1"/>
                </a:solidFill>
              </a:rPr>
              <a:t>talking – stress and anxiety is natural</a:t>
            </a:r>
          </a:p>
          <a:p>
            <a:pPr>
              <a:defRPr/>
            </a:pPr>
            <a:endParaRPr lang="en-GB" dirty="0">
              <a:solidFill>
                <a:schemeClr val="tx1"/>
              </a:solidFill>
            </a:endParaRPr>
          </a:p>
        </p:txBody>
      </p:sp>
      <p:sp>
        <p:nvSpPr>
          <p:cNvPr id="5" name="Rectangle 4"/>
          <p:cNvSpPr/>
          <p:nvPr/>
        </p:nvSpPr>
        <p:spPr>
          <a:xfrm>
            <a:off x="1403648" y="734380"/>
            <a:ext cx="2353337" cy="369332"/>
          </a:xfrm>
          <a:prstGeom prst="rect">
            <a:avLst/>
          </a:prstGeom>
        </p:spPr>
        <p:txBody>
          <a:bodyPr wrap="none">
            <a:spAutoFit/>
          </a:bodyPr>
          <a:lstStyle/>
          <a:p>
            <a:r>
              <a:rPr lang="en-GB" dirty="0"/>
              <a:t>Getting the basics right</a:t>
            </a:r>
          </a:p>
        </p:txBody>
      </p:sp>
    </p:spTree>
    <p:extLst>
      <p:ext uri="{BB962C8B-B14F-4D97-AF65-F5344CB8AC3E}">
        <p14:creationId xmlns:p14="http://schemas.microsoft.com/office/powerpoint/2010/main" val="11356853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1359" t="24686" r="54381" b="44628"/>
          <a:stretch/>
        </p:blipFill>
        <p:spPr>
          <a:xfrm>
            <a:off x="50156" y="620688"/>
            <a:ext cx="4953892" cy="5996816"/>
          </a:xfrm>
          <a:prstGeom prst="rect">
            <a:avLst/>
          </a:prstGeom>
        </p:spPr>
      </p:pic>
      <p:pic>
        <p:nvPicPr>
          <p:cNvPr id="5" name="Picture 4"/>
          <p:cNvPicPr>
            <a:picLocks noChangeAspect="1"/>
          </p:cNvPicPr>
          <p:nvPr/>
        </p:nvPicPr>
        <p:blipFill rotWithShape="1">
          <a:blip r:embed="rId3"/>
          <a:srcRect l="54827" t="28573" r="31460" b="34424"/>
          <a:stretch/>
        </p:blipFill>
        <p:spPr>
          <a:xfrm>
            <a:off x="5004048" y="623247"/>
            <a:ext cx="4032448" cy="6120680"/>
          </a:xfrm>
          <a:prstGeom prst="rect">
            <a:avLst/>
          </a:prstGeom>
        </p:spPr>
      </p:pic>
    </p:spTree>
    <p:extLst>
      <p:ext uri="{BB962C8B-B14F-4D97-AF65-F5344CB8AC3E}">
        <p14:creationId xmlns:p14="http://schemas.microsoft.com/office/powerpoint/2010/main" val="78274982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IsNotebookLocked xmlns="c1586d5a-1448-4d78-a2b9-f0ac966beecd" xsi:nil="true"/>
    <Teams_Channel_Section_Location xmlns="c1586d5a-1448-4d78-a2b9-f0ac966beecd" xsi:nil="true"/>
    <Math_Settings xmlns="c1586d5a-1448-4d78-a2b9-f0ac966beecd" xsi:nil="true"/>
    <DefaultSectionNames xmlns="c1586d5a-1448-4d78-a2b9-f0ac966beecd" xsi:nil="true"/>
    <_activity xmlns="c1586d5a-1448-4d78-a2b9-f0ac966beecd" xsi:nil="true"/>
    <Self_Registration_Enabled0 xmlns="c1586d5a-1448-4d78-a2b9-f0ac966beecd" xsi:nil="true"/>
    <Owner xmlns="c1586d5a-1448-4d78-a2b9-f0ac966beecd">
      <UserInfo>
        <DisplayName/>
        <AccountId xsi:nil="true"/>
        <AccountType/>
      </UserInfo>
    </Owner>
    <Students xmlns="c1586d5a-1448-4d78-a2b9-f0ac966beecd">
      <UserInfo>
        <DisplayName/>
        <AccountId xsi:nil="true"/>
        <AccountType/>
      </UserInfo>
    </Students>
    <AppVersion xmlns="c1586d5a-1448-4d78-a2b9-f0ac966beecd" xsi:nil="true"/>
    <NotebookType xmlns="c1586d5a-1448-4d78-a2b9-f0ac966beecd" xsi:nil="true"/>
    <Student_Groups xmlns="c1586d5a-1448-4d78-a2b9-f0ac966beecd">
      <UserInfo>
        <DisplayName/>
        <AccountId xsi:nil="true"/>
        <AccountType/>
      </UserInfo>
    </Student_Groups>
    <Invited_Teachers xmlns="c1586d5a-1448-4d78-a2b9-f0ac966beecd" xsi:nil="true"/>
    <Invited_Students xmlns="c1586d5a-1448-4d78-a2b9-f0ac966beecd" xsi:nil="true"/>
    <LMS_Mappings xmlns="c1586d5a-1448-4d78-a2b9-f0ac966beecd" xsi:nil="true"/>
    <Self_Registration_Enabled xmlns="c1586d5a-1448-4d78-a2b9-f0ac966beecd" xsi:nil="true"/>
    <Has_Teacher_Only_SectionGroup xmlns="c1586d5a-1448-4d78-a2b9-f0ac966beecd" xsi:nil="true"/>
    <CultureName xmlns="c1586d5a-1448-4d78-a2b9-f0ac966beecd" xsi:nil="true"/>
    <Distribution_Groups xmlns="c1586d5a-1448-4d78-a2b9-f0ac966beecd" xsi:nil="true"/>
    <TeamsChannelId xmlns="c1586d5a-1448-4d78-a2b9-f0ac966beecd" xsi:nil="true"/>
    <Is_Collaboration_Space_Locked xmlns="c1586d5a-1448-4d78-a2b9-f0ac966beecd" xsi:nil="true"/>
    <Templates xmlns="c1586d5a-1448-4d78-a2b9-f0ac966beecd" xsi:nil="true"/>
    <FolderType xmlns="c1586d5a-1448-4d78-a2b9-f0ac966beecd" xsi:nil="true"/>
    <Teachers xmlns="c1586d5a-1448-4d78-a2b9-f0ac966beecd">
      <UserInfo>
        <DisplayName/>
        <AccountId xsi:nil="true"/>
        <AccountType/>
      </UserInfo>
    </Teach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E132F0D4F5D5540A9F05C76EF4D9363" ma:contentTypeVersion="41" ma:contentTypeDescription="Create a new document." ma:contentTypeScope="" ma:versionID="14b3d38f516717e4ed26ca7ad97d2bd8">
  <xsd:schema xmlns:xsd="http://www.w3.org/2001/XMLSchema" xmlns:xs="http://www.w3.org/2001/XMLSchema" xmlns:p="http://schemas.microsoft.com/office/2006/metadata/properties" xmlns:ns1="http://schemas.microsoft.com/sharepoint/v3" xmlns:ns3="c64e6fb8-0d47-4d01-bc1b-24465e5479f5" xmlns:ns4="c1586d5a-1448-4d78-a2b9-f0ac966beecd" targetNamespace="http://schemas.microsoft.com/office/2006/metadata/properties" ma:root="true" ma:fieldsID="5f2da2f7481cb3dee1d61d30a762d628" ns1:_="" ns3:_="" ns4:_="">
    <xsd:import namespace="http://schemas.microsoft.com/sharepoint/v3"/>
    <xsd:import namespace="c64e6fb8-0d47-4d01-bc1b-24465e5479f5"/>
    <xsd:import namespace="c1586d5a-1448-4d78-a2b9-f0ac966beecd"/>
    <xsd:element name="properties">
      <xsd:complexType>
        <xsd:sequence>
          <xsd:element name="documentManagement">
            <xsd:complexType>
              <xsd:all>
                <xsd:element ref="ns3:SharedWithUsers" minOccurs="0"/>
                <xsd:element ref="ns3:SharedWithDetails" minOccurs="0"/>
                <xsd:element ref="ns3:SharingHintHash" minOccurs="0"/>
                <xsd:element ref="ns4:NotebookType" minOccurs="0"/>
                <xsd:element ref="ns4:FolderType" minOccurs="0"/>
                <xsd:element ref="ns4:Owner" minOccurs="0"/>
                <xsd:element ref="ns4:DefaultSectionNames" minOccurs="0"/>
                <xsd:element ref="ns4:AppVersion" minOccurs="0"/>
                <xsd:element ref="ns4:Teachers" minOccurs="0"/>
                <xsd:element ref="ns4:Students" minOccurs="0"/>
                <xsd:element ref="ns4:Student_Groups" minOccurs="0"/>
                <xsd:element ref="ns4:Invited_Teachers" minOccurs="0"/>
                <xsd:element ref="ns4:Invited_Students" minOccurs="0"/>
                <xsd:element ref="ns4:Self_Registration_Enabled" minOccurs="0"/>
                <xsd:element ref="ns3:LastSharedByUser" minOccurs="0"/>
                <xsd:element ref="ns3:LastSharedByTime" minOccurs="0"/>
                <xsd:element ref="ns4:MediaServiceMetadata" minOccurs="0"/>
                <xsd:element ref="ns4:MediaServiceFastMetadata" minOccurs="0"/>
                <xsd:element ref="ns4:MediaServiceDateTaken" minOccurs="0"/>
                <xsd:element ref="ns4:MediaServiceAutoTags" minOccurs="0"/>
                <xsd:element ref="ns4:MediaServiceOCR" minOccurs="0"/>
                <xsd:element ref="ns1:_ip_UnifiedCompliancePolicyProperties" minOccurs="0"/>
                <xsd:element ref="ns1:_ip_UnifiedCompliancePolicyUIAction" minOccurs="0"/>
                <xsd:element ref="ns4:CultureName" minOccurs="0"/>
                <xsd:element ref="ns4:TeamsChannelId" minOccurs="0"/>
                <xsd:element ref="ns4:Templates" minOccurs="0"/>
                <xsd:element ref="ns4:Self_Registration_Enabled0" minOccurs="0"/>
                <xsd:element ref="ns4:Has_Teacher_Only_SectionGroup" minOccurs="0"/>
                <xsd:element ref="ns4:Is_Collaboration_Space_Locked" minOccurs="0"/>
                <xsd:element ref="ns4:IsNotebookLocked" minOccurs="0"/>
                <xsd:element ref="ns4:MediaServiceGenerationTime" minOccurs="0"/>
                <xsd:element ref="ns4:MediaServiceEventHashCode" minOccurs="0"/>
                <xsd:element ref="ns4:Math_Settings" minOccurs="0"/>
                <xsd:element ref="ns4:Distribution_Groups" minOccurs="0"/>
                <xsd:element ref="ns4:LMS_Mappings" minOccurs="0"/>
                <xsd:element ref="ns4:MediaServiceAutoKeyPoints" minOccurs="0"/>
                <xsd:element ref="ns4:MediaServiceKeyPoints" minOccurs="0"/>
                <xsd:element ref="ns4:MediaServiceLocation" minOccurs="0"/>
                <xsd:element ref="ns4:Teams_Channel_Section_Location"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9" nillable="true" ma:displayName="Unified Compliance Policy Properties" ma:hidden="true" ma:internalName="_ip_UnifiedCompliancePolicyProperties">
      <xsd:simpleType>
        <xsd:restriction base="dms:Note"/>
      </xsd:simpleType>
    </xsd:element>
    <xsd:element name="_ip_UnifiedCompliancePolicyUIAction" ma:index="3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64e6fb8-0d47-4d01-bc1b-24465e5479f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element name="LastSharedByUser" ma:index="22" nillable="true" ma:displayName="Last Shared By User" ma:description="" ma:internalName="LastSharedByUser" ma:readOnly="true">
      <xsd:simpleType>
        <xsd:restriction base="dms:Note">
          <xsd:maxLength value="255"/>
        </xsd:restriction>
      </xsd:simpleType>
    </xsd:element>
    <xsd:element name="LastSharedByTime" ma:index="23"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c1586d5a-1448-4d78-a2b9-f0ac966beecd" elementFormDefault="qualified">
    <xsd:import namespace="http://schemas.microsoft.com/office/2006/documentManagement/types"/>
    <xsd:import namespace="http://schemas.microsoft.com/office/infopath/2007/PartnerControls"/>
    <xsd:element name="NotebookType" ma:index="11" nillable="true" ma:displayName="Notebook Type" ma:internalName="NotebookType">
      <xsd:simpleType>
        <xsd:restriction base="dms:Text"/>
      </xsd:simpleType>
    </xsd:element>
    <xsd:element name="FolderType" ma:index="12" nillable="true" ma:displayName="Folder Type" ma:internalName="FolderType">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4" nillable="true" ma:displayName="Default Section Names" ma:internalName="DefaultSectionNames">
      <xsd:simpleType>
        <xsd:restriction base="dms:Note">
          <xsd:maxLength value="255"/>
        </xsd:restriction>
      </xsd:simpleType>
    </xsd:element>
    <xsd:element name="AppVersion" ma:index="15" nillable="true" ma:displayName="App Version" ma:internalName="AppVersion">
      <xsd:simpleType>
        <xsd:restriction base="dms:Text"/>
      </xsd:simpleType>
    </xsd:element>
    <xsd:element name="Teachers" ma:index="16"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7"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18"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19" nillable="true" ma:displayName="Invited Teachers" ma:internalName="Invited_Teachers">
      <xsd:simpleType>
        <xsd:restriction base="dms:Note">
          <xsd:maxLength value="255"/>
        </xsd:restriction>
      </xsd:simpleType>
    </xsd:element>
    <xsd:element name="Invited_Students" ma:index="20" nillable="true" ma:displayName="Invited Students" ma:internalName="Invited_Students">
      <xsd:simpleType>
        <xsd:restriction base="dms:Note">
          <xsd:maxLength value="255"/>
        </xsd:restriction>
      </xsd:simpleType>
    </xsd:element>
    <xsd:element name="Self_Registration_Enabled" ma:index="21" nillable="true" ma:displayName="Self_Registration_Enabled" ma:internalName="Self_Registration_Enabled">
      <xsd:simpleType>
        <xsd:restriction base="dms:Boolean"/>
      </xsd:simpleType>
    </xsd:element>
    <xsd:element name="MediaServiceMetadata" ma:index="24" nillable="true" ma:displayName="MediaServiceMetadata" ma:description="" ma:hidden="true" ma:internalName="MediaServiceMetadata" ma:readOnly="true">
      <xsd:simpleType>
        <xsd:restriction base="dms:Note"/>
      </xsd:simpleType>
    </xsd:element>
    <xsd:element name="MediaServiceFastMetadata" ma:index="25" nillable="true" ma:displayName="MediaServiceFastMetadata" ma:description="" ma:hidden="true" ma:internalName="MediaServiceFastMetadata" ma:readOnly="true">
      <xsd:simpleType>
        <xsd:restriction base="dms:Note"/>
      </xsd:simpleType>
    </xsd:element>
    <xsd:element name="MediaServiceDateTaken" ma:index="26" nillable="true" ma:displayName="MediaServiceDateTaken" ma:description="" ma:hidden="true" ma:internalName="MediaServiceDateTaken" ma:readOnly="true">
      <xsd:simpleType>
        <xsd:restriction base="dms:Text"/>
      </xsd:simpleType>
    </xsd:element>
    <xsd:element name="MediaServiceAutoTags" ma:index="27" nillable="true" ma:displayName="MediaServiceAutoTags" ma:description="" ma:internalName="MediaServiceAutoTags" ma:readOnly="true">
      <xsd:simpleType>
        <xsd:restriction base="dms:Text"/>
      </xsd:simpleType>
    </xsd:element>
    <xsd:element name="MediaServiceOCR" ma:index="28" nillable="true" ma:displayName="MediaServiceOCR" ma:internalName="MediaServiceOCR" ma:readOnly="true">
      <xsd:simpleType>
        <xsd:restriction base="dms:Note">
          <xsd:maxLength value="255"/>
        </xsd:restriction>
      </xsd:simpleType>
    </xsd:element>
    <xsd:element name="CultureName" ma:index="31" nillable="true" ma:displayName="Culture Name" ma:internalName="CultureName">
      <xsd:simpleType>
        <xsd:restriction base="dms:Text"/>
      </xsd:simpleType>
    </xsd:element>
    <xsd:element name="TeamsChannelId" ma:index="32" nillable="true" ma:displayName="Teams Channel Id" ma:internalName="TeamsChannelId">
      <xsd:simpleType>
        <xsd:restriction base="dms:Text"/>
      </xsd:simpleType>
    </xsd:element>
    <xsd:element name="Templates" ma:index="33" nillable="true" ma:displayName="Templates" ma:internalName="Templates">
      <xsd:simpleType>
        <xsd:restriction base="dms:Note">
          <xsd:maxLength value="255"/>
        </xsd:restriction>
      </xsd:simpleType>
    </xsd:element>
    <xsd:element name="Self_Registration_Enabled0" ma:index="34" nillable="true" ma:displayName="Self Registration Enabled" ma:internalName="Self_Registration_Enabled0">
      <xsd:simpleType>
        <xsd:restriction base="dms:Boolean"/>
      </xsd:simpleType>
    </xsd:element>
    <xsd:element name="Has_Teacher_Only_SectionGroup" ma:index="35" nillable="true" ma:displayName="Has Teacher Only SectionGroup" ma:internalName="Has_Teacher_Only_SectionGroup">
      <xsd:simpleType>
        <xsd:restriction base="dms:Boolean"/>
      </xsd:simpleType>
    </xsd:element>
    <xsd:element name="Is_Collaboration_Space_Locked" ma:index="36" nillable="true" ma:displayName="Is Collaboration Space Locked" ma:internalName="Is_Collaboration_Space_Locked">
      <xsd:simpleType>
        <xsd:restriction base="dms:Boolean"/>
      </xsd:simpleType>
    </xsd:element>
    <xsd:element name="IsNotebookLocked" ma:index="37" nillable="true" ma:displayName="Is Notebook Locked" ma:internalName="IsNotebookLocked">
      <xsd:simpleType>
        <xsd:restriction base="dms:Boolean"/>
      </xsd:simpleType>
    </xsd:element>
    <xsd:element name="MediaServiceGenerationTime" ma:index="38" nillable="true" ma:displayName="MediaServiceGenerationTime" ma:hidden="true" ma:internalName="MediaServiceGenerationTime" ma:readOnly="true">
      <xsd:simpleType>
        <xsd:restriction base="dms:Text"/>
      </xsd:simpleType>
    </xsd:element>
    <xsd:element name="MediaServiceEventHashCode" ma:index="39" nillable="true" ma:displayName="MediaServiceEventHashCode" ma:hidden="true" ma:internalName="MediaServiceEventHashCode" ma:readOnly="true">
      <xsd:simpleType>
        <xsd:restriction base="dms:Text"/>
      </xsd:simpleType>
    </xsd:element>
    <xsd:element name="Math_Settings" ma:index="40" nillable="true" ma:displayName="Math Settings" ma:internalName="Math_Settings">
      <xsd:simpleType>
        <xsd:restriction base="dms:Text"/>
      </xsd:simpleType>
    </xsd:element>
    <xsd:element name="Distribution_Groups" ma:index="41" nillable="true" ma:displayName="Distribution Groups" ma:internalName="Distribution_Groups">
      <xsd:simpleType>
        <xsd:restriction base="dms:Note">
          <xsd:maxLength value="255"/>
        </xsd:restriction>
      </xsd:simpleType>
    </xsd:element>
    <xsd:element name="LMS_Mappings" ma:index="42" nillable="true" ma:displayName="LMS Mappings" ma:internalName="LMS_Mappings">
      <xsd:simpleType>
        <xsd:restriction base="dms:Note">
          <xsd:maxLength value="255"/>
        </xsd:restriction>
      </xsd:simpleType>
    </xsd:element>
    <xsd:element name="MediaServiceAutoKeyPoints" ma:index="43" nillable="true" ma:displayName="MediaServiceAutoKeyPoints" ma:hidden="true" ma:internalName="MediaServiceAutoKeyPoints" ma:readOnly="true">
      <xsd:simpleType>
        <xsd:restriction base="dms:Note"/>
      </xsd:simpleType>
    </xsd:element>
    <xsd:element name="MediaServiceKeyPoints" ma:index="44" nillable="true" ma:displayName="KeyPoints" ma:internalName="MediaServiceKeyPoints" ma:readOnly="true">
      <xsd:simpleType>
        <xsd:restriction base="dms:Note">
          <xsd:maxLength value="255"/>
        </xsd:restriction>
      </xsd:simpleType>
    </xsd:element>
    <xsd:element name="MediaServiceLocation" ma:index="45" nillable="true" ma:displayName="Location" ma:internalName="MediaServiceLocation" ma:readOnly="true">
      <xsd:simpleType>
        <xsd:restriction base="dms:Text"/>
      </xsd:simpleType>
    </xsd:element>
    <xsd:element name="Teams_Channel_Section_Location" ma:index="46" nillable="true" ma:displayName="Teams Channel Section Location" ma:internalName="Teams_Channel_Section_Location">
      <xsd:simpleType>
        <xsd:restriction base="dms:Text"/>
      </xsd:simpleType>
    </xsd:element>
    <xsd:element name="MediaLengthInSeconds" ma:index="47" nillable="true" ma:displayName="MediaLengthInSeconds" ma:hidden="true" ma:internalName="MediaLengthInSeconds" ma:readOnly="true">
      <xsd:simpleType>
        <xsd:restriction base="dms:Unknown"/>
      </xsd:simpleType>
    </xsd:element>
    <xsd:element name="_activity" ma:index="48"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C4F3146-C9C1-477D-AF9C-22302854062C}">
  <ds:schemaRefs>
    <ds:schemaRef ds:uri="http://schemas.microsoft.com/office/2006/documentManagement/types"/>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c64e6fb8-0d47-4d01-bc1b-24465e5479f5"/>
    <ds:schemaRef ds:uri="http://purl.org/dc/dcmitype/"/>
    <ds:schemaRef ds:uri="http://schemas.microsoft.com/office/infopath/2007/PartnerControls"/>
    <ds:schemaRef ds:uri="c1586d5a-1448-4d78-a2b9-f0ac966beecd"/>
    <ds:schemaRef ds:uri="http://www.w3.org/XML/1998/namespace"/>
  </ds:schemaRefs>
</ds:datastoreItem>
</file>

<file path=customXml/itemProps2.xml><?xml version="1.0" encoding="utf-8"?>
<ds:datastoreItem xmlns:ds="http://schemas.openxmlformats.org/officeDocument/2006/customXml" ds:itemID="{6C7E08F4-F91C-4D62-B28C-835C98EB04D1}">
  <ds:schemaRefs>
    <ds:schemaRef ds:uri="http://schemas.microsoft.com/sharepoint/v3/contenttype/forms"/>
  </ds:schemaRefs>
</ds:datastoreItem>
</file>

<file path=customXml/itemProps3.xml><?xml version="1.0" encoding="utf-8"?>
<ds:datastoreItem xmlns:ds="http://schemas.openxmlformats.org/officeDocument/2006/customXml" ds:itemID="{34E3C518-245B-4046-AE9A-014DE629B4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64e6fb8-0d47-4d01-bc1b-24465e5479f5"/>
    <ds:schemaRef ds:uri="c1586d5a-1448-4d78-a2b9-f0ac966bee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2492</TotalTime>
  <Words>2552</Words>
  <Application>Microsoft Office PowerPoint</Application>
  <PresentationFormat>On-screen Show (4:3)</PresentationFormat>
  <Paragraphs>345</Paragraphs>
  <Slides>38</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Aptos</vt:lpstr>
      <vt:lpstr>Aptos Narrow</vt:lpstr>
      <vt:lpstr>Arial</vt:lpstr>
      <vt:lpstr>Bahnschrift Light Condensed</vt:lpstr>
      <vt:lpstr>Calibri</vt:lpstr>
      <vt:lpstr>Lato</vt:lpstr>
      <vt:lpstr>Roboto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EASTER SCHOOL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Good Luck Messages</vt:lpstr>
      <vt:lpstr>Post 16</vt:lpstr>
      <vt:lpstr>Guidance Meetings</vt:lpstr>
      <vt:lpstr>PowerPoint Presentation</vt:lpstr>
      <vt:lpstr>The Summer</vt:lpstr>
      <vt:lpstr>Results Day – Thursday 22nd August.  </vt:lpstr>
      <vt:lpstr>PowerPoint Presentation</vt:lpstr>
      <vt:lpstr>FAQ’s</vt:lpstr>
      <vt:lpstr>PowerPoint Presentation</vt:lpstr>
    </vt:vector>
  </TitlesOfParts>
  <Company>Hayes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Whittle Stephen</dc:creator>
  <cp:lastModifiedBy>Nokes A Mrs</cp:lastModifiedBy>
  <cp:revision>189</cp:revision>
  <cp:lastPrinted>2012-10-05T16:21:33Z</cp:lastPrinted>
  <dcterms:created xsi:type="dcterms:W3CDTF">2012-10-03T12:55:58Z</dcterms:created>
  <dcterms:modified xsi:type="dcterms:W3CDTF">2024-03-26T11:11:41Z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0x010100FE132F0D4F5D5540A9F05C76EF4D9363</vt:lpwstr>
  </property>
</Properties>
</file>