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6"/>
  </p:notesMasterIdLst>
  <p:sldIdLst>
    <p:sldId id="257" r:id="rId5"/>
    <p:sldId id="273" r:id="rId6"/>
    <p:sldId id="279" r:id="rId7"/>
    <p:sldId id="280" r:id="rId8"/>
    <p:sldId id="282" r:id="rId9"/>
    <p:sldId id="276" r:id="rId10"/>
    <p:sldId id="283" r:id="rId11"/>
    <p:sldId id="259" r:id="rId12"/>
    <p:sldId id="284" r:id="rId13"/>
    <p:sldId id="285" r:id="rId14"/>
    <p:sldId id="286" r:id="rId15"/>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3461B8E-DA60-5049-5EB0-0C6A96A01792}" v="4" dt="2026-07-17T08:16:56.92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37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windells K Mrs" userId="S::kas@hayes.bromley.sch.uk::8d3f5808-aa92-4301-9a79-6228aa420f1f" providerId="AD" clId="Web-{73461B8E-DA60-5049-5EB0-0C6A96A01792}"/>
    <pc:docChg chg="modSld">
      <pc:chgData name="Swindells K Mrs" userId="S::kas@hayes.bromley.sch.uk::8d3f5808-aa92-4301-9a79-6228aa420f1f" providerId="AD" clId="Web-{73461B8E-DA60-5049-5EB0-0C6A96A01792}" dt="2026-07-17T08:16:56.920" v="3" actId="20577"/>
      <pc:docMkLst>
        <pc:docMk/>
      </pc:docMkLst>
      <pc:sldChg chg="modSp">
        <pc:chgData name="Swindells K Mrs" userId="S::kas@hayes.bromley.sch.uk::8d3f5808-aa92-4301-9a79-6228aa420f1f" providerId="AD" clId="Web-{73461B8E-DA60-5049-5EB0-0C6A96A01792}" dt="2026-07-17T08:16:56.920" v="3" actId="20577"/>
        <pc:sldMkLst>
          <pc:docMk/>
          <pc:sldMk cId="2204425232" sldId="257"/>
        </pc:sldMkLst>
        <pc:spChg chg="mod">
          <ac:chgData name="Swindells K Mrs" userId="S::kas@hayes.bromley.sch.uk::8d3f5808-aa92-4301-9a79-6228aa420f1f" providerId="AD" clId="Web-{73461B8E-DA60-5049-5EB0-0C6A96A01792}" dt="2026-07-17T08:16:56.920" v="3" actId="20577"/>
          <ac:spMkLst>
            <pc:docMk/>
            <pc:sldMk cId="2204425232" sldId="257"/>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3E0A997E-A75A-4335-BE80-4F71289CE848}" type="datetimeFigureOut">
              <a:rPr lang="en-GB" smtClean="0"/>
              <a:t>17/07/2026</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C78069CC-6D87-4BB2-834B-30E9FDC2D6A3}" type="slidenum">
              <a:rPr lang="en-GB" smtClean="0"/>
              <a:t>‹#›</a:t>
            </a:fld>
            <a:endParaRPr lang="en-GB"/>
          </a:p>
        </p:txBody>
      </p:sp>
    </p:spTree>
    <p:extLst>
      <p:ext uri="{BB962C8B-B14F-4D97-AF65-F5344CB8AC3E}">
        <p14:creationId xmlns:p14="http://schemas.microsoft.com/office/powerpoint/2010/main" val="1324995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D6FFF6-EFF5-46FA-B62C-F141E1274D59}" type="slidenum">
              <a:rPr kumimoji="0" lang="en-US" sz="12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6881151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D6FFF6-EFF5-46FA-B62C-F141E1274D59}" type="slidenum">
              <a:rPr kumimoji="0" lang="en-US" sz="12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695975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1"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4" name="Title 13"/>
          <p:cNvSpPr>
            <a:spLocks noGrp="1"/>
          </p:cNvSpPr>
          <p:nvPr>
            <p:ph type="ctrTitle"/>
          </p:nvPr>
        </p:nvSpPr>
        <p:spPr>
          <a:xfrm>
            <a:off x="1910080" y="1179705"/>
            <a:ext cx="9875520" cy="1472184"/>
          </a:xfrm>
          <a:prstGeom prst="rect">
            <a:avLst/>
          </a:prstGeom>
        </p:spPr>
        <p:txBody>
          <a:bodyPr anchor="b"/>
          <a:lstStyle>
            <a:lvl1pPr algn="ctr">
              <a:defRPr/>
            </a:lvl1pPr>
            <a:extLst/>
          </a:lstStyle>
          <a:p>
            <a:r>
              <a:rPr kumimoji="0" lang="en-US"/>
              <a:t>Click to edit Master title style</a:t>
            </a:r>
          </a:p>
        </p:txBody>
      </p:sp>
      <p:sp>
        <p:nvSpPr>
          <p:cNvPr id="22" name="Subtitle 21"/>
          <p:cNvSpPr>
            <a:spLocks noGrp="1"/>
          </p:cNvSpPr>
          <p:nvPr>
            <p:ph type="subTitle" idx="1"/>
          </p:nvPr>
        </p:nvSpPr>
        <p:spPr>
          <a:xfrm>
            <a:off x="1910080" y="2669871"/>
            <a:ext cx="9875520" cy="1752600"/>
          </a:xfrm>
          <a:prstGeom prst="rect">
            <a:avLst/>
          </a:prstGeom>
        </p:spPr>
        <p:txBody>
          <a:bodyPr tIns="0"/>
          <a:lstStyle>
            <a:lvl1pPr marL="27432" indent="0" algn="ctr">
              <a:buNone/>
              <a:defRPr sz="2600" b="1">
                <a:solidFill>
                  <a:schemeClr val="accent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sp>
        <p:nvSpPr>
          <p:cNvPr id="7" name="Date Placeholder 6"/>
          <p:cNvSpPr>
            <a:spLocks noGrp="1"/>
          </p:cNvSpPr>
          <p:nvPr>
            <p:ph type="dt" sz="half" idx="10"/>
          </p:nvPr>
        </p:nvSpPr>
        <p:spPr>
          <a:xfrm>
            <a:off x="4775200" y="6305550"/>
            <a:ext cx="2844800" cy="476250"/>
          </a:xfrm>
          <a:prstGeom prst="rect">
            <a:avLst/>
          </a:prstGeom>
        </p:spPr>
        <p:txBody>
          <a:bodyPr/>
          <a:lstStyle/>
          <a:p>
            <a:fld id="{1C2D185E-BD1E-4CBE-A61F-35CAD735F848}" type="datetime1">
              <a:rPr lang="en-US" smtClean="0"/>
              <a:t>7/17/2026</a:t>
            </a:fld>
            <a:endParaRPr lang="en-US"/>
          </a:p>
        </p:txBody>
      </p:sp>
      <p:sp>
        <p:nvSpPr>
          <p:cNvPr id="20" name="Footer Placeholder 19"/>
          <p:cNvSpPr>
            <a:spLocks noGrp="1"/>
          </p:cNvSpPr>
          <p:nvPr>
            <p:ph type="ftr" sz="quarter" idx="11"/>
          </p:nvPr>
        </p:nvSpPr>
        <p:spPr>
          <a:xfrm>
            <a:off x="7620000" y="6305550"/>
            <a:ext cx="3860800" cy="476250"/>
          </a:xfrm>
          <a:prstGeom prst="rect">
            <a:avLst/>
          </a:prstGeom>
        </p:spPr>
        <p:txBody>
          <a:bodyPr/>
          <a:lstStyle/>
          <a:p>
            <a:endParaRPr lang="en-US"/>
          </a:p>
        </p:txBody>
      </p:sp>
      <p:sp>
        <p:nvSpPr>
          <p:cNvPr id="10" name="Slide Number Placeholder 9"/>
          <p:cNvSpPr>
            <a:spLocks noGrp="1"/>
          </p:cNvSpPr>
          <p:nvPr>
            <p:ph type="sldNum" sz="quarter" idx="12"/>
          </p:nvPr>
        </p:nvSpPr>
        <p:spPr>
          <a:xfrm>
            <a:off x="11484864" y="6305550"/>
            <a:ext cx="609600" cy="476250"/>
          </a:xfrm>
          <a:prstGeom prst="rect">
            <a:avLst/>
          </a:prstGeom>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775199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914144" y="274638"/>
            <a:ext cx="9997440" cy="1143000"/>
          </a:xfrm>
          <a:prstGeom prst="rect">
            <a:avLst/>
          </a:prstGeom>
        </p:spPr>
        <p:txBody>
          <a:bodyPr/>
          <a:lstStyle/>
          <a:p>
            <a:r>
              <a:rPr kumimoji="0" lang="en-US"/>
              <a:t>Click to edit Master title style</a:t>
            </a:r>
          </a:p>
        </p:txBody>
      </p:sp>
      <p:sp>
        <p:nvSpPr>
          <p:cNvPr id="3" name="Vertical Text Placeholder 2"/>
          <p:cNvSpPr>
            <a:spLocks noGrp="1"/>
          </p:cNvSpPr>
          <p:nvPr>
            <p:ph type="body" orient="vert" idx="1"/>
          </p:nvPr>
        </p:nvSpPr>
        <p:spPr>
          <a:xfrm>
            <a:off x="1914144" y="1447800"/>
            <a:ext cx="9997440" cy="4800600"/>
          </a:xfrm>
          <a:prstGeom prst="rect">
            <a:avLst/>
          </a:prstGeo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a:xfrm>
            <a:off x="4775200" y="6305550"/>
            <a:ext cx="2844800" cy="476250"/>
          </a:xfrm>
          <a:prstGeom prst="rect">
            <a:avLst/>
          </a:prstGeom>
        </p:spPr>
        <p:txBody>
          <a:bodyPr/>
          <a:lstStyle/>
          <a:p>
            <a:fld id="{7133BD94-17D4-4DEF-B844-67D6BA237612}" type="datetime1">
              <a:rPr lang="en-US" smtClean="0"/>
              <a:t>7/17/2026</a:t>
            </a:fld>
            <a:endParaRPr lang="en-US"/>
          </a:p>
        </p:txBody>
      </p:sp>
      <p:sp>
        <p:nvSpPr>
          <p:cNvPr id="5" name="Footer Placeholder 4"/>
          <p:cNvSpPr>
            <a:spLocks noGrp="1"/>
          </p:cNvSpPr>
          <p:nvPr>
            <p:ph type="ftr" sz="quarter" idx="11"/>
          </p:nvPr>
        </p:nvSpPr>
        <p:spPr>
          <a:xfrm>
            <a:off x="7620000" y="6305550"/>
            <a:ext cx="3860800" cy="476250"/>
          </a:xfrm>
          <a:prstGeom prst="rect">
            <a:avLst/>
          </a:prstGeom>
        </p:spPr>
        <p:txBody>
          <a:bodyPr/>
          <a:lstStyle/>
          <a:p>
            <a:endParaRPr lang="en-US"/>
          </a:p>
        </p:txBody>
      </p:sp>
      <p:sp>
        <p:nvSpPr>
          <p:cNvPr id="6" name="Slide Number Placeholder 5"/>
          <p:cNvSpPr>
            <a:spLocks noGrp="1"/>
          </p:cNvSpPr>
          <p:nvPr>
            <p:ph type="sldNum" sz="quarter" idx="12"/>
          </p:nvPr>
        </p:nvSpPr>
        <p:spPr>
          <a:xfrm>
            <a:off x="11484864" y="6305550"/>
            <a:ext cx="609600" cy="476250"/>
          </a:xfrm>
          <a:prstGeom prst="rect">
            <a:avLst/>
          </a:prstGeom>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2573041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4000" y="274640"/>
            <a:ext cx="2438400" cy="5851525"/>
          </a:xfrm>
          <a:prstGeom prst="rect">
            <a:avLst/>
          </a:prstGeo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1524000" y="274641"/>
            <a:ext cx="7416800" cy="5851525"/>
          </a:xfrm>
          <a:prstGeom prst="rect">
            <a:avLst/>
          </a:prstGeo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a:xfrm>
            <a:off x="4775200" y="6305550"/>
            <a:ext cx="2844800" cy="476250"/>
          </a:xfrm>
          <a:prstGeom prst="rect">
            <a:avLst/>
          </a:prstGeom>
        </p:spPr>
        <p:txBody>
          <a:bodyPr/>
          <a:lstStyle/>
          <a:p>
            <a:fld id="{EA344295-BCB3-4C96-B3CE-F668F72C39DB}" type="datetime1">
              <a:rPr lang="en-US" smtClean="0"/>
              <a:t>7/17/2026</a:t>
            </a:fld>
            <a:endParaRPr lang="en-US"/>
          </a:p>
        </p:txBody>
      </p:sp>
      <p:sp>
        <p:nvSpPr>
          <p:cNvPr id="5" name="Footer Placeholder 4"/>
          <p:cNvSpPr>
            <a:spLocks noGrp="1"/>
          </p:cNvSpPr>
          <p:nvPr>
            <p:ph type="ftr" sz="quarter" idx="11"/>
          </p:nvPr>
        </p:nvSpPr>
        <p:spPr>
          <a:xfrm>
            <a:off x="7620000" y="6305550"/>
            <a:ext cx="3860800" cy="476250"/>
          </a:xfrm>
          <a:prstGeom prst="rect">
            <a:avLst/>
          </a:prstGeom>
        </p:spPr>
        <p:txBody>
          <a:bodyPr/>
          <a:lstStyle/>
          <a:p>
            <a:endParaRPr lang="en-US"/>
          </a:p>
        </p:txBody>
      </p:sp>
      <p:sp>
        <p:nvSpPr>
          <p:cNvPr id="6" name="Slide Number Placeholder 5"/>
          <p:cNvSpPr>
            <a:spLocks noGrp="1"/>
          </p:cNvSpPr>
          <p:nvPr>
            <p:ph type="sldNum" sz="quarter" idx="12"/>
          </p:nvPr>
        </p:nvSpPr>
        <p:spPr>
          <a:xfrm>
            <a:off x="11484864" y="6305550"/>
            <a:ext cx="609600" cy="476250"/>
          </a:xfrm>
          <a:prstGeom prst="rect">
            <a:avLst/>
          </a:prstGeom>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298088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endParaRPr lang="en-GB"/>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5BF6573A-9508-4828-BC67-1C54EF6132B4}" type="slidenum">
              <a:rPr lang="en-GB" altLang="en-US"/>
              <a:pPr>
                <a:defRPr/>
              </a:pPr>
              <a:t>‹#›</a:t>
            </a:fld>
            <a:endParaRPr lang="en-GB" altLang="en-US"/>
          </a:p>
        </p:txBody>
      </p:sp>
    </p:spTree>
    <p:extLst>
      <p:ext uri="{BB962C8B-B14F-4D97-AF65-F5344CB8AC3E}">
        <p14:creationId xmlns:p14="http://schemas.microsoft.com/office/powerpoint/2010/main" val="9903013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14144" y="274638"/>
            <a:ext cx="9997440" cy="1143000"/>
          </a:xfrm>
          <a:prstGeom prst="rect">
            <a:avLst/>
          </a:prstGeom>
        </p:spPr>
        <p:txBody>
          <a:bodyPr/>
          <a:lstStyle/>
          <a:p>
            <a:r>
              <a:rPr kumimoji="0" lang="en-US"/>
              <a:t>Click to edit Master title style</a:t>
            </a:r>
          </a:p>
        </p:txBody>
      </p:sp>
      <p:sp>
        <p:nvSpPr>
          <p:cNvPr id="3" name="Content Placeholder 2"/>
          <p:cNvSpPr>
            <a:spLocks noGrp="1"/>
          </p:cNvSpPr>
          <p:nvPr>
            <p:ph idx="1"/>
          </p:nvPr>
        </p:nvSpPr>
        <p:spPr>
          <a:xfrm>
            <a:off x="1914144" y="1447800"/>
            <a:ext cx="9997440" cy="4800600"/>
          </a:xfrm>
          <a:prstGeom prst="rect">
            <a:avLst/>
          </a:prstGeo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a:xfrm>
            <a:off x="4775200" y="6305550"/>
            <a:ext cx="2844800" cy="476250"/>
          </a:xfrm>
          <a:prstGeom prst="rect">
            <a:avLst/>
          </a:prstGeom>
        </p:spPr>
        <p:txBody>
          <a:bodyPr/>
          <a:lstStyle/>
          <a:p>
            <a:fld id="{CA9F5007-87DE-488C-8ECD-66DCDA2978A3}" type="datetime1">
              <a:rPr lang="en-US" smtClean="0"/>
              <a:t>7/17/2026</a:t>
            </a:fld>
            <a:endParaRPr lang="en-US"/>
          </a:p>
        </p:txBody>
      </p:sp>
      <p:sp>
        <p:nvSpPr>
          <p:cNvPr id="5" name="Footer Placeholder 4"/>
          <p:cNvSpPr>
            <a:spLocks noGrp="1"/>
          </p:cNvSpPr>
          <p:nvPr>
            <p:ph type="ftr" sz="quarter" idx="11"/>
          </p:nvPr>
        </p:nvSpPr>
        <p:spPr>
          <a:xfrm>
            <a:off x="7620000" y="6305550"/>
            <a:ext cx="3860800" cy="476250"/>
          </a:xfrm>
          <a:prstGeom prst="rect">
            <a:avLst/>
          </a:prstGeom>
        </p:spPr>
        <p:txBody>
          <a:bodyPr/>
          <a:lstStyle/>
          <a:p>
            <a:endParaRPr lang="en-US"/>
          </a:p>
        </p:txBody>
      </p:sp>
      <p:sp>
        <p:nvSpPr>
          <p:cNvPr id="6" name="Slide Number Placeholder 5"/>
          <p:cNvSpPr>
            <a:spLocks noGrp="1"/>
          </p:cNvSpPr>
          <p:nvPr>
            <p:ph type="sldNum" sz="quarter" idx="12"/>
          </p:nvPr>
        </p:nvSpPr>
        <p:spPr>
          <a:xfrm>
            <a:off x="11484864" y="6305550"/>
            <a:ext cx="609600" cy="476250"/>
          </a:xfrm>
          <a:prstGeom prst="rect">
            <a:avLst/>
          </a:prstGeom>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4124570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0" orient="horz" pos="2160">
          <p15:clr>
            <a:srgbClr val="FBAE40"/>
          </p15:clr>
        </p15:guide>
        <p15:guide id="1" pos="3840">
          <p15:clr>
            <a:srgbClr val="FBAE40"/>
          </p15:clr>
        </p15:guide>
        <p15:guide id="2" pos="98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828800" y="2600325"/>
            <a:ext cx="8534400" cy="2286000"/>
          </a:xfrm>
          <a:prstGeom prst="rect">
            <a:avLst/>
          </a:prstGeom>
        </p:spPr>
        <p:txBody>
          <a:bodyPr anchor="t"/>
          <a:lstStyle>
            <a:lvl1pPr algn="l">
              <a:lnSpc>
                <a:spcPts val="4500"/>
              </a:lnSpc>
              <a:buNone/>
              <a:defRPr sz="4000" b="1" cap="all"/>
            </a:lvl1pPr>
            <a:extLst/>
          </a:lstStyle>
          <a:p>
            <a:r>
              <a:rPr kumimoji="0" lang="en-US"/>
              <a:t>Click to edit Master title style</a:t>
            </a:r>
          </a:p>
        </p:txBody>
      </p:sp>
      <p:sp>
        <p:nvSpPr>
          <p:cNvPr id="3" name="Text Placeholder 2"/>
          <p:cNvSpPr>
            <a:spLocks noGrp="1"/>
          </p:cNvSpPr>
          <p:nvPr>
            <p:ph type="body" idx="1"/>
          </p:nvPr>
        </p:nvSpPr>
        <p:spPr>
          <a:xfrm>
            <a:off x="1828800" y="1066800"/>
            <a:ext cx="8534400" cy="1509712"/>
          </a:xfrm>
          <a:prstGeom prst="rect">
            <a:avLst/>
          </a:prstGeo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a:xfrm>
            <a:off x="4775200" y="6305550"/>
            <a:ext cx="2844800" cy="476250"/>
          </a:xfrm>
          <a:prstGeom prst="rect">
            <a:avLst/>
          </a:prstGeom>
        </p:spPr>
        <p:txBody>
          <a:bodyPr/>
          <a:lstStyle/>
          <a:p>
            <a:fld id="{E8DB53E6-2EA0-4C6F-9D6B-EC8B23B43B9C}" type="datetime1">
              <a:rPr lang="en-US" smtClean="0"/>
              <a:t>7/17/2026</a:t>
            </a:fld>
            <a:endParaRPr lang="en-US"/>
          </a:p>
        </p:txBody>
      </p:sp>
      <p:sp>
        <p:nvSpPr>
          <p:cNvPr id="5" name="Footer Placeholder 4"/>
          <p:cNvSpPr>
            <a:spLocks noGrp="1"/>
          </p:cNvSpPr>
          <p:nvPr>
            <p:ph type="ftr" sz="quarter" idx="11"/>
          </p:nvPr>
        </p:nvSpPr>
        <p:spPr>
          <a:xfrm>
            <a:off x="7620000" y="6305550"/>
            <a:ext cx="3860800" cy="476250"/>
          </a:xfrm>
          <a:prstGeom prst="rect">
            <a:avLst/>
          </a:prstGeom>
        </p:spPr>
        <p:txBody>
          <a:bodyPr/>
          <a:lstStyle/>
          <a:p>
            <a:endParaRPr lang="en-US"/>
          </a:p>
        </p:txBody>
      </p:sp>
      <p:sp>
        <p:nvSpPr>
          <p:cNvPr id="6" name="Slide Number Placeholder 5"/>
          <p:cNvSpPr>
            <a:spLocks noGrp="1"/>
          </p:cNvSpPr>
          <p:nvPr>
            <p:ph type="sldNum" sz="quarter" idx="12"/>
          </p:nvPr>
        </p:nvSpPr>
        <p:spPr>
          <a:xfrm>
            <a:off x="11484864" y="6305550"/>
            <a:ext cx="609600" cy="476250"/>
          </a:xfrm>
          <a:prstGeom prst="rect">
            <a:avLst/>
          </a:prstGeom>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47376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0" orient="horz" pos="2160">
          <p15:clr>
            <a:srgbClr val="FBAE40"/>
          </p15:clr>
        </p15:guide>
        <p15:guide id="1"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914144" y="274320"/>
            <a:ext cx="9997440" cy="1143000"/>
          </a:xfrm>
          <a:prstGeom prst="rect">
            <a:avLst/>
          </a:prstGeom>
        </p:spPr>
        <p:txBody>
          <a:bodyPr/>
          <a:lstStyle/>
          <a:p>
            <a:r>
              <a:rPr kumimoji="0" lang="en-US"/>
              <a:t>Click to edit Master title style</a:t>
            </a:r>
          </a:p>
        </p:txBody>
      </p:sp>
      <p:sp>
        <p:nvSpPr>
          <p:cNvPr id="3" name="Content Placeholder 2"/>
          <p:cNvSpPr>
            <a:spLocks noGrp="1"/>
          </p:cNvSpPr>
          <p:nvPr>
            <p:ph sz="half" idx="1"/>
          </p:nvPr>
        </p:nvSpPr>
        <p:spPr>
          <a:xfrm>
            <a:off x="1914144" y="1524000"/>
            <a:ext cx="4876800" cy="4663440"/>
          </a:xfrm>
          <a:prstGeom prst="rect">
            <a:avLst/>
          </a:prstGeo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7034784" y="1524000"/>
            <a:ext cx="4876800" cy="4663440"/>
          </a:xfrm>
          <a:prstGeom prst="rect">
            <a:avLst/>
          </a:prstGeo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4775200" y="6305550"/>
            <a:ext cx="2844800" cy="476250"/>
          </a:xfrm>
          <a:prstGeom prst="rect">
            <a:avLst/>
          </a:prstGeom>
        </p:spPr>
        <p:txBody>
          <a:bodyPr/>
          <a:lstStyle/>
          <a:p>
            <a:fld id="{32452640-9AB4-4FAC-81FF-78F831713D37}" type="datetime1">
              <a:rPr lang="en-US" smtClean="0"/>
              <a:t>7/17/2026</a:t>
            </a:fld>
            <a:endParaRPr lang="en-US"/>
          </a:p>
        </p:txBody>
      </p:sp>
      <p:sp>
        <p:nvSpPr>
          <p:cNvPr id="6" name="Footer Placeholder 5"/>
          <p:cNvSpPr>
            <a:spLocks noGrp="1"/>
          </p:cNvSpPr>
          <p:nvPr>
            <p:ph type="ftr" sz="quarter" idx="11"/>
          </p:nvPr>
        </p:nvSpPr>
        <p:spPr>
          <a:xfrm>
            <a:off x="7620000" y="6305550"/>
            <a:ext cx="3860800" cy="476250"/>
          </a:xfrm>
          <a:prstGeom prst="rect">
            <a:avLst/>
          </a:prstGeom>
        </p:spPr>
        <p:txBody>
          <a:bodyPr/>
          <a:lstStyle/>
          <a:p>
            <a:endParaRPr lang="en-US"/>
          </a:p>
        </p:txBody>
      </p:sp>
      <p:sp>
        <p:nvSpPr>
          <p:cNvPr id="7" name="Slide Number Placeholder 6"/>
          <p:cNvSpPr>
            <a:spLocks noGrp="1"/>
          </p:cNvSpPr>
          <p:nvPr>
            <p:ph type="sldNum" sz="quarter" idx="12"/>
          </p:nvPr>
        </p:nvSpPr>
        <p:spPr>
          <a:xfrm>
            <a:off x="11484864" y="6305550"/>
            <a:ext cx="609600" cy="476250"/>
          </a:xfrm>
          <a:prstGeom prst="rect">
            <a:avLst/>
          </a:prstGeom>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90235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5160336"/>
            <a:ext cx="10972800" cy="1143000"/>
          </a:xfrm>
          <a:prstGeom prst="rect">
            <a:avLst/>
          </a:prstGeom>
        </p:spPr>
        <p:txBody>
          <a:bodyPr anchor="ctr"/>
          <a:lstStyle>
            <a:lvl1pPr algn="ctr">
              <a:defRPr sz="4500" b="1" cap="none" baseline="0"/>
            </a:lvl1pPr>
            <a:extLst/>
          </a:lstStyle>
          <a:p>
            <a:r>
              <a:rPr kumimoji="0" lang="en-US"/>
              <a:t>Click to edit Master title style</a:t>
            </a:r>
          </a:p>
        </p:txBody>
      </p:sp>
      <p:sp>
        <p:nvSpPr>
          <p:cNvPr id="3" name="Text Placeholder 2"/>
          <p:cNvSpPr>
            <a:spLocks noGrp="1"/>
          </p:cNvSpPr>
          <p:nvPr>
            <p:ph type="body" idx="1"/>
          </p:nvPr>
        </p:nvSpPr>
        <p:spPr>
          <a:xfrm>
            <a:off x="609600" y="328278"/>
            <a:ext cx="5364480" cy="640080"/>
          </a:xfrm>
          <a:prstGeom prst="rect">
            <a:avLst/>
          </a:prstGeom>
          <a:noFill/>
          <a:ln w="10795">
            <a:solidFill>
              <a:schemeClr val="bg1"/>
            </a:solidFill>
            <a:miter lim="800000"/>
          </a:ln>
        </p:spPr>
        <p:txBody>
          <a:bodyPr anchor="ctr"/>
          <a:lstStyle>
            <a:lvl1pPr marL="64008" indent="0" algn="l">
              <a:lnSpc>
                <a:spcPct val="100000"/>
              </a:lnSpc>
              <a:spcBef>
                <a:spcPts val="100"/>
              </a:spcBef>
              <a:buNone/>
              <a:defRPr sz="1900" b="1">
                <a:solidFill>
                  <a:schemeClr val="accent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217920" y="328278"/>
            <a:ext cx="5364480" cy="640080"/>
          </a:xfrm>
          <a:prstGeom prst="rect">
            <a:avLst/>
          </a:prstGeom>
          <a:noFill/>
          <a:ln w="10795">
            <a:solidFill>
              <a:schemeClr val="bg1"/>
            </a:solidFill>
            <a:miter lim="800000"/>
          </a:ln>
        </p:spPr>
        <p:txBody>
          <a:bodyPr anchor="ctr"/>
          <a:lstStyle>
            <a:lvl1pPr marL="64008" indent="0" algn="l">
              <a:lnSpc>
                <a:spcPct val="100000"/>
              </a:lnSpc>
              <a:spcBef>
                <a:spcPts val="100"/>
              </a:spcBef>
              <a:buNone/>
              <a:defRPr sz="1900" b="1">
                <a:solidFill>
                  <a:schemeClr val="accent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609600" y="969336"/>
            <a:ext cx="5364480" cy="4114800"/>
          </a:xfrm>
          <a:prstGeom prst="rect">
            <a:avLst/>
          </a:prstGeo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6217920" y="969336"/>
            <a:ext cx="5364480" cy="4114800"/>
          </a:xfrm>
          <a:prstGeom prst="rect">
            <a:avLst/>
          </a:prstGeo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a:xfrm>
            <a:off x="4775200" y="6305550"/>
            <a:ext cx="2844800" cy="476250"/>
          </a:xfrm>
          <a:prstGeom prst="rect">
            <a:avLst/>
          </a:prstGeom>
        </p:spPr>
        <p:txBody>
          <a:bodyPr/>
          <a:lstStyle/>
          <a:p>
            <a:fld id="{FD31F8B8-1912-4B3E-A9BB-091D44EE69D2}" type="datetime1">
              <a:rPr lang="en-US" smtClean="0"/>
              <a:t>7/17/2026</a:t>
            </a:fld>
            <a:endParaRPr lang="en-US"/>
          </a:p>
        </p:txBody>
      </p:sp>
      <p:sp>
        <p:nvSpPr>
          <p:cNvPr id="8" name="Footer Placeholder 7"/>
          <p:cNvSpPr>
            <a:spLocks noGrp="1"/>
          </p:cNvSpPr>
          <p:nvPr>
            <p:ph type="ftr" sz="quarter" idx="11"/>
          </p:nvPr>
        </p:nvSpPr>
        <p:spPr>
          <a:xfrm>
            <a:off x="7620000" y="6305550"/>
            <a:ext cx="3860800" cy="476250"/>
          </a:xfrm>
          <a:prstGeom prst="rect">
            <a:avLst/>
          </a:prstGeom>
        </p:spPr>
        <p:txBody>
          <a:bodyPr/>
          <a:lstStyle/>
          <a:p>
            <a:endParaRPr lang="en-US"/>
          </a:p>
        </p:txBody>
      </p:sp>
      <p:sp>
        <p:nvSpPr>
          <p:cNvPr id="9" name="Slide Number Placeholder 8"/>
          <p:cNvSpPr>
            <a:spLocks noGrp="1"/>
          </p:cNvSpPr>
          <p:nvPr>
            <p:ph type="sldNum" sz="quarter" idx="12"/>
          </p:nvPr>
        </p:nvSpPr>
        <p:spPr>
          <a:xfrm>
            <a:off x="11484864" y="6305550"/>
            <a:ext cx="609600" cy="476250"/>
          </a:xfrm>
          <a:prstGeom prst="rect">
            <a:avLst/>
          </a:prstGeom>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952205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0" orient="horz" pos="2160">
          <p15:clr>
            <a:srgbClr val="FBAE40"/>
          </p15:clr>
        </p15:guide>
        <p15:guide id="1"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14144" y="274320"/>
            <a:ext cx="9997440" cy="1143000"/>
          </a:xfrm>
          <a:prstGeom prst="rect">
            <a:avLst/>
          </a:prstGeom>
        </p:spPr>
        <p:txBody>
          <a:bodyPr anchor="ctr"/>
          <a:lstStyle/>
          <a:p>
            <a:r>
              <a:rPr kumimoji="0" lang="en-US"/>
              <a:t>Click to edit Master title style</a:t>
            </a:r>
          </a:p>
        </p:txBody>
      </p:sp>
      <p:sp>
        <p:nvSpPr>
          <p:cNvPr id="3" name="Date Placeholder 2"/>
          <p:cNvSpPr>
            <a:spLocks noGrp="1"/>
          </p:cNvSpPr>
          <p:nvPr>
            <p:ph type="dt" sz="half" idx="10"/>
          </p:nvPr>
        </p:nvSpPr>
        <p:spPr>
          <a:xfrm>
            <a:off x="4775200" y="6305550"/>
            <a:ext cx="2844800" cy="476250"/>
          </a:xfrm>
          <a:prstGeom prst="rect">
            <a:avLst/>
          </a:prstGeom>
        </p:spPr>
        <p:txBody>
          <a:bodyPr/>
          <a:lstStyle/>
          <a:p>
            <a:fld id="{5E98050E-AF67-4EC2-AB54-6E14E08E4A00}" type="datetime1">
              <a:rPr lang="en-US" smtClean="0"/>
              <a:t>7/17/2026</a:t>
            </a:fld>
            <a:endParaRPr lang="en-US"/>
          </a:p>
        </p:txBody>
      </p:sp>
      <p:sp>
        <p:nvSpPr>
          <p:cNvPr id="4" name="Footer Placeholder 3"/>
          <p:cNvSpPr>
            <a:spLocks noGrp="1"/>
          </p:cNvSpPr>
          <p:nvPr>
            <p:ph type="ftr" sz="quarter" idx="11"/>
          </p:nvPr>
        </p:nvSpPr>
        <p:spPr>
          <a:xfrm>
            <a:off x="7620000" y="6305550"/>
            <a:ext cx="3860800" cy="476250"/>
          </a:xfrm>
          <a:prstGeom prst="rect">
            <a:avLst/>
          </a:prstGeom>
        </p:spPr>
        <p:txBody>
          <a:bodyPr/>
          <a:lstStyle/>
          <a:p>
            <a:endParaRPr lang="en-US"/>
          </a:p>
        </p:txBody>
      </p:sp>
      <p:sp>
        <p:nvSpPr>
          <p:cNvPr id="5" name="Slide Number Placeholder 4"/>
          <p:cNvSpPr>
            <a:spLocks noGrp="1"/>
          </p:cNvSpPr>
          <p:nvPr>
            <p:ph type="sldNum" sz="quarter" idx="12"/>
          </p:nvPr>
        </p:nvSpPr>
        <p:spPr>
          <a:xfrm>
            <a:off x="11484864" y="6305550"/>
            <a:ext cx="609600" cy="476250"/>
          </a:xfrm>
          <a:prstGeom prst="rect">
            <a:avLst/>
          </a:prstGeom>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201016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775200" y="6305550"/>
            <a:ext cx="2844800" cy="476250"/>
          </a:xfrm>
          <a:prstGeom prst="rect">
            <a:avLst/>
          </a:prstGeom>
        </p:spPr>
        <p:txBody>
          <a:bodyPr/>
          <a:lstStyle/>
          <a:p>
            <a:fld id="{CD14D783-CD52-4B1C-BF5A-038ECE1CF490}" type="datetime1">
              <a:rPr lang="en-US" smtClean="0"/>
              <a:t>7/17/2026</a:t>
            </a:fld>
            <a:endParaRPr lang="en-US"/>
          </a:p>
        </p:txBody>
      </p:sp>
      <p:sp>
        <p:nvSpPr>
          <p:cNvPr id="3" name="Footer Placeholder 2"/>
          <p:cNvSpPr>
            <a:spLocks noGrp="1"/>
          </p:cNvSpPr>
          <p:nvPr>
            <p:ph type="ftr" sz="quarter" idx="11"/>
          </p:nvPr>
        </p:nvSpPr>
        <p:spPr>
          <a:xfrm>
            <a:off x="7620000" y="6305550"/>
            <a:ext cx="3860800" cy="476250"/>
          </a:xfrm>
          <a:prstGeom prst="rect">
            <a:avLst/>
          </a:prstGeom>
        </p:spPr>
        <p:txBody>
          <a:bodyPr/>
          <a:lstStyle/>
          <a:p>
            <a:endParaRPr lang="en-US"/>
          </a:p>
        </p:txBody>
      </p:sp>
      <p:sp>
        <p:nvSpPr>
          <p:cNvPr id="4" name="Slide Number Placeholder 3"/>
          <p:cNvSpPr>
            <a:spLocks noGrp="1"/>
          </p:cNvSpPr>
          <p:nvPr>
            <p:ph type="sldNum" sz="quarter" idx="12"/>
          </p:nvPr>
        </p:nvSpPr>
        <p:spPr>
          <a:xfrm>
            <a:off x="11484864" y="6305550"/>
            <a:ext cx="609600" cy="476250"/>
          </a:xfrm>
          <a:prstGeom prst="rect">
            <a:avLst/>
          </a:prstGeom>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909174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16778"/>
            <a:ext cx="5080000" cy="1162050"/>
          </a:xfrm>
          <a:prstGeom prst="rect">
            <a:avLst/>
          </a:prstGeom>
          <a:ln>
            <a:noFill/>
          </a:ln>
        </p:spPr>
        <p:txBody>
          <a:bodyPr anchor="b"/>
          <a:lstStyle>
            <a:lvl1pPr algn="l">
              <a:lnSpc>
                <a:spcPts val="2000"/>
              </a:lnSpc>
              <a:buNone/>
              <a:defRPr sz="2200" b="1" cap="all" baseline="0"/>
            </a:lvl1pPr>
            <a:extLst/>
          </a:lstStyle>
          <a:p>
            <a:r>
              <a:rPr kumimoji="0" lang="en-US"/>
              <a:t>Click to edit Master title style</a:t>
            </a:r>
          </a:p>
        </p:txBody>
      </p:sp>
      <p:sp>
        <p:nvSpPr>
          <p:cNvPr id="3" name="Text Placeholder 2"/>
          <p:cNvSpPr>
            <a:spLocks noGrp="1"/>
          </p:cNvSpPr>
          <p:nvPr>
            <p:ph type="body" idx="2"/>
          </p:nvPr>
        </p:nvSpPr>
        <p:spPr>
          <a:xfrm>
            <a:off x="609600" y="1406964"/>
            <a:ext cx="5080000" cy="698500"/>
          </a:xfrm>
          <a:prstGeom prst="rect">
            <a:avLst/>
          </a:prstGeo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609600" y="2133601"/>
            <a:ext cx="10871200" cy="3992563"/>
          </a:xfrm>
          <a:prstGeom prst="rect">
            <a:avLst/>
          </a:prstGeo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4775200" y="6305550"/>
            <a:ext cx="2844800" cy="476250"/>
          </a:xfrm>
          <a:prstGeom prst="rect">
            <a:avLst/>
          </a:prstGeom>
        </p:spPr>
        <p:txBody>
          <a:bodyPr/>
          <a:lstStyle/>
          <a:p>
            <a:fld id="{005CA02A-594F-46ED-A0C2-DE599B6E52DE}" type="datetime1">
              <a:rPr lang="en-US" smtClean="0"/>
              <a:t>7/17/2026</a:t>
            </a:fld>
            <a:endParaRPr lang="en-US"/>
          </a:p>
        </p:txBody>
      </p:sp>
      <p:sp>
        <p:nvSpPr>
          <p:cNvPr id="6" name="Footer Placeholder 5"/>
          <p:cNvSpPr>
            <a:spLocks noGrp="1"/>
          </p:cNvSpPr>
          <p:nvPr>
            <p:ph type="ftr" sz="quarter" idx="11"/>
          </p:nvPr>
        </p:nvSpPr>
        <p:spPr>
          <a:xfrm>
            <a:off x="7620000" y="6305550"/>
            <a:ext cx="3860800" cy="476250"/>
          </a:xfrm>
          <a:prstGeom prst="rect">
            <a:avLst/>
          </a:prstGeom>
        </p:spPr>
        <p:txBody>
          <a:bodyPr/>
          <a:lstStyle/>
          <a:p>
            <a:endParaRPr lang="en-US"/>
          </a:p>
        </p:txBody>
      </p:sp>
      <p:sp>
        <p:nvSpPr>
          <p:cNvPr id="7" name="Slide Number Placeholder 6"/>
          <p:cNvSpPr>
            <a:spLocks noGrp="1"/>
          </p:cNvSpPr>
          <p:nvPr>
            <p:ph type="sldNum" sz="quarter" idx="12"/>
          </p:nvPr>
        </p:nvSpPr>
        <p:spPr>
          <a:xfrm>
            <a:off x="11484864" y="6305550"/>
            <a:ext cx="609600" cy="476250"/>
          </a:xfrm>
          <a:prstGeom prst="rect">
            <a:avLst/>
          </a:prstGeom>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886664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849195" y="1066800"/>
            <a:ext cx="3657600" cy="1981200"/>
          </a:xfrm>
          <a:prstGeom prst="rect">
            <a:avLst/>
          </a:prstGeom>
        </p:spPr>
        <p:txBody>
          <a:bodyPr anchor="b">
            <a:noAutofit/>
          </a:bodyPr>
          <a:lstStyle>
            <a:lvl1pPr algn="l">
              <a:buNone/>
              <a:defRPr sz="2100" b="1">
                <a:effectLst/>
              </a:defRPr>
            </a:lvl1pPr>
            <a:extLst/>
          </a:lstStyle>
          <a:p>
            <a:r>
              <a:rPr kumimoji="0" lang="en-US"/>
              <a:t>Click to edit Master title style</a:t>
            </a:r>
          </a:p>
        </p:txBody>
      </p:sp>
      <p:sp>
        <p:nvSpPr>
          <p:cNvPr id="5" name="Date Placeholder 4"/>
          <p:cNvSpPr>
            <a:spLocks noGrp="1"/>
          </p:cNvSpPr>
          <p:nvPr>
            <p:ph type="dt" sz="half" idx="10"/>
          </p:nvPr>
        </p:nvSpPr>
        <p:spPr>
          <a:xfrm>
            <a:off x="4775200" y="6305550"/>
            <a:ext cx="2844800" cy="476250"/>
          </a:xfrm>
          <a:prstGeom prst="rect">
            <a:avLst/>
          </a:prstGeom>
        </p:spPr>
        <p:txBody>
          <a:bodyPr/>
          <a:lstStyle/>
          <a:p>
            <a:fld id="{08B6A6AB-C691-41A3-B2F1-0EE2DBBFDAB8}" type="datetime1">
              <a:rPr lang="en-US" smtClean="0"/>
              <a:t>7/17/2026</a:t>
            </a:fld>
            <a:endParaRPr lang="en-US"/>
          </a:p>
        </p:txBody>
      </p:sp>
      <p:sp>
        <p:nvSpPr>
          <p:cNvPr id="6" name="Footer Placeholder 5"/>
          <p:cNvSpPr>
            <a:spLocks noGrp="1"/>
          </p:cNvSpPr>
          <p:nvPr>
            <p:ph type="ftr" sz="quarter" idx="11"/>
          </p:nvPr>
        </p:nvSpPr>
        <p:spPr>
          <a:xfrm>
            <a:off x="7620000" y="6305550"/>
            <a:ext cx="3860800" cy="476250"/>
          </a:xfrm>
          <a:prstGeom prst="rect">
            <a:avLst/>
          </a:prstGeom>
        </p:spPr>
        <p:txBody>
          <a:bodyPr/>
          <a:lstStyle/>
          <a:p>
            <a:endParaRPr lang="en-US"/>
          </a:p>
        </p:txBody>
      </p:sp>
      <p:sp>
        <p:nvSpPr>
          <p:cNvPr id="7" name="Slide Number Placeholder 6"/>
          <p:cNvSpPr>
            <a:spLocks noGrp="1"/>
          </p:cNvSpPr>
          <p:nvPr>
            <p:ph type="sldNum" sz="quarter" idx="12"/>
          </p:nvPr>
        </p:nvSpPr>
        <p:spPr>
          <a:xfrm>
            <a:off x="11484864" y="6305550"/>
            <a:ext cx="609600" cy="476250"/>
          </a:xfrm>
          <a:prstGeom prst="rect">
            <a:avLst/>
          </a:prstGeom>
        </p:spPr>
        <p:txBody>
          <a:bodyPr/>
          <a:lstStyle/>
          <a:p>
            <a:fld id="{401CF334-2D5C-4859-84A6-CA7E6E43FAEB}" type="slidenum">
              <a:rPr lang="en-US" smtClean="0"/>
              <a:t>‹#›</a:t>
            </a:fld>
            <a:endParaRPr lang="en-US"/>
          </a:p>
        </p:txBody>
      </p:sp>
      <p:sp>
        <p:nvSpPr>
          <p:cNvPr id="8" name="Rectangle 7"/>
          <p:cNvSpPr/>
          <p:nvPr/>
        </p:nvSpPr>
        <p:spPr>
          <a:xfrm>
            <a:off x="1016000" y="1066800"/>
            <a:ext cx="6096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1117600" y="1143004"/>
            <a:ext cx="5892800" cy="3514531"/>
          </a:xfrm>
          <a:prstGeom prst="roundRect">
            <a:avLst>
              <a:gd name="adj" fmla="val 783"/>
            </a:avLst>
          </a:prstGeom>
          <a:solidFill>
            <a:schemeClr val="bg2"/>
          </a:solidFill>
          <a:ln w="127000">
            <a:noFill/>
            <a:miter lim="800000"/>
          </a:ln>
          <a:effectLst/>
        </p:spPr>
        <p:txBody>
          <a:bodyPr lIns="91440" tIns="274320" anchor="t"/>
          <a:lstStyle>
            <a:lvl1pPr marL="0" indent="0" algn="l" eaLnBrk="1" latinLnBrk="0" hangingPunct="1">
              <a:buNone/>
              <a:defRPr sz="3200"/>
            </a:lvl1pPr>
            <a:extLst/>
          </a:lstStyle>
          <a:p>
            <a:pPr marL="0" algn="l" eaLnBrk="1" latinLnBrk="0" hangingPunct="1"/>
            <a:r>
              <a:rPr kumimoji="0" lang="en-US"/>
              <a:t>Click icon to add picture</a:t>
            </a:r>
          </a:p>
        </p:txBody>
      </p:sp>
      <p:sp>
        <p:nvSpPr>
          <p:cNvPr id="9" name="Flowchart: Process 8"/>
          <p:cNvSpPr/>
          <p:nvPr/>
        </p:nvSpPr>
        <p:spPr>
          <a:xfrm rot="19468671">
            <a:off x="528967" y="954341"/>
            <a:ext cx="9144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0" name="Flowchart: Process 9"/>
          <p:cNvSpPr/>
          <p:nvPr/>
        </p:nvSpPr>
        <p:spPr>
          <a:xfrm rot="2103354" flipH="1">
            <a:off x="6671556" y="936786"/>
            <a:ext cx="865632"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4" name="Text Placeholder 3"/>
          <p:cNvSpPr>
            <a:spLocks noGrp="1"/>
          </p:cNvSpPr>
          <p:nvPr>
            <p:ph type="body" sz="half" idx="2"/>
          </p:nvPr>
        </p:nvSpPr>
        <p:spPr>
          <a:xfrm>
            <a:off x="1117600" y="4800600"/>
            <a:ext cx="5892800" cy="762000"/>
          </a:xfrm>
          <a:prstGeom prst="rect">
            <a:avLst/>
          </a:prstGeo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Tree>
    <p:extLst>
      <p:ext uri="{BB962C8B-B14F-4D97-AF65-F5344CB8AC3E}">
        <p14:creationId xmlns:p14="http://schemas.microsoft.com/office/powerpoint/2010/main" val="553586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Ref idx="1001">
        <a:schemeClr val="bg2"/>
      </p:bgRef>
    </p:bg>
    <p:spTree>
      <p:nvGrpSpPr>
        <p:cNvPr id="1" name=""/>
        <p:cNvGrpSpPr/>
        <p:nvPr/>
      </p:nvGrpSpPr>
      <p:grpSpPr>
        <a:xfrm>
          <a:off x="0" y="0"/>
          <a:ext cx="0" cy="0"/>
          <a:chOff x="0" y="0"/>
          <a:chExt cx="0" cy="0"/>
        </a:xfrm>
      </p:grpSpPr>
      <p:grpSp>
        <p:nvGrpSpPr>
          <p:cNvPr id="6" name="Group 5"/>
          <p:cNvGrpSpPr/>
          <p:nvPr/>
        </p:nvGrpSpPr>
        <p:grpSpPr>
          <a:xfrm>
            <a:off x="7148" y="-54"/>
            <a:ext cx="12188952" cy="6858054"/>
            <a:chOff x="7148" y="-54"/>
            <a:chExt cx="12188952" cy="6858054"/>
          </a:xfrm>
        </p:grpSpPr>
        <p:sp>
          <p:nvSpPr>
            <p:cNvPr id="4" name="Rectangle 3"/>
            <p:cNvSpPr/>
            <p:nvPr/>
          </p:nvSpPr>
          <p:spPr>
            <a:xfrm>
              <a:off x="7148" y="0"/>
              <a:ext cx="12188952" cy="685800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bwMode="invGray">
            <a:xfrm>
              <a:off x="1473566" y="-54"/>
              <a:ext cx="96070" cy="6858054"/>
            </a:xfrm>
            <a:prstGeom prst="rect">
              <a:avLst/>
            </a:prstGeom>
            <a:solidFill>
              <a:schemeClr val="bg2">
                <a:lumMod val="10000"/>
              </a:schemeClr>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pic>
          <p:nvPicPr>
            <p:cNvPr id="3" name="Picture 2"/>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148" y="0"/>
              <a:ext cx="1495425" cy="6858000"/>
            </a:xfrm>
            <a:prstGeom prst="rect">
              <a:avLst/>
            </a:prstGeom>
          </p:spPr>
        </p:pic>
      </p:grpSp>
      <p:sp>
        <p:nvSpPr>
          <p:cNvPr id="16" name="Title Placeholder 4"/>
          <p:cNvSpPr>
            <a:spLocks noGrp="1"/>
          </p:cNvSpPr>
          <p:nvPr>
            <p:ph type="title"/>
          </p:nvPr>
        </p:nvSpPr>
        <p:spPr>
          <a:xfrm>
            <a:off x="1914144" y="274638"/>
            <a:ext cx="9997440" cy="1143000"/>
          </a:xfrm>
          <a:prstGeom prst="rect">
            <a:avLst/>
          </a:prstGeom>
        </p:spPr>
        <p:txBody>
          <a:bodyPr anchor="ctr">
            <a:normAutofit/>
          </a:bodyPr>
          <a:lstStyle/>
          <a:p>
            <a:r>
              <a:rPr kumimoji="0" lang="en-US"/>
              <a:t>Click to edit Master title style</a:t>
            </a:r>
          </a:p>
        </p:txBody>
      </p:sp>
      <p:sp>
        <p:nvSpPr>
          <p:cNvPr id="17" name="Text Placeholder 8"/>
          <p:cNvSpPr>
            <a:spLocks noGrp="1"/>
          </p:cNvSpPr>
          <p:nvPr>
            <p:ph type="body" idx="1"/>
          </p:nvPr>
        </p:nvSpPr>
        <p:spPr>
          <a:xfrm>
            <a:off x="1914144" y="1447800"/>
            <a:ext cx="9997440" cy="480060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8" name="Date Placeholder 23"/>
          <p:cNvSpPr>
            <a:spLocks noGrp="1"/>
          </p:cNvSpPr>
          <p:nvPr>
            <p:ph type="dt" sz="half" idx="2"/>
          </p:nvPr>
        </p:nvSpPr>
        <p:spPr>
          <a:xfrm>
            <a:off x="4775200" y="6305550"/>
            <a:ext cx="2844800" cy="476250"/>
          </a:xfrm>
          <a:prstGeom prst="rect">
            <a:avLst/>
          </a:prstGeom>
        </p:spPr>
        <p:txBody>
          <a:bodyPr anchor="b"/>
          <a:lstStyle>
            <a:lvl1pPr algn="r" eaLnBrk="1" latinLnBrk="0" hangingPunct="1">
              <a:defRPr kumimoji="0" sz="1200">
                <a:solidFill>
                  <a:schemeClr val="tx2"/>
                </a:solidFill>
              </a:defRPr>
            </a:lvl1pPr>
            <a:extLst/>
          </a:lstStyle>
          <a:p>
            <a:fld id="{B0296519-5417-4396-BF15-D5B0A34355E5}" type="datetime1">
              <a:rPr lang="en-US" smtClean="0"/>
              <a:t>7/17/2026</a:t>
            </a:fld>
            <a:endParaRPr lang="en-US"/>
          </a:p>
        </p:txBody>
      </p:sp>
      <p:sp>
        <p:nvSpPr>
          <p:cNvPr id="19" name="Footer Placeholder 9"/>
          <p:cNvSpPr>
            <a:spLocks noGrp="1"/>
          </p:cNvSpPr>
          <p:nvPr>
            <p:ph type="ftr" sz="quarter" idx="3"/>
          </p:nvPr>
        </p:nvSpPr>
        <p:spPr>
          <a:xfrm>
            <a:off x="7620000" y="6305550"/>
            <a:ext cx="3860800" cy="476250"/>
          </a:xfrm>
          <a:prstGeom prst="rect">
            <a:avLst/>
          </a:prstGeom>
        </p:spPr>
        <p:txBody>
          <a:bodyPr anchor="b"/>
          <a:lstStyle>
            <a:lvl1pPr eaLnBrk="1" latinLnBrk="0" hangingPunct="1">
              <a:defRPr kumimoji="0" sz="1200">
                <a:solidFill>
                  <a:schemeClr val="tx2"/>
                </a:solidFill>
                <a:effectLst/>
              </a:defRPr>
            </a:lvl1pPr>
            <a:extLst/>
          </a:lstStyle>
          <a:p>
            <a:endParaRPr lang="en-US"/>
          </a:p>
        </p:txBody>
      </p:sp>
      <p:sp>
        <p:nvSpPr>
          <p:cNvPr id="20" name="Slide Number Placeholder 21"/>
          <p:cNvSpPr>
            <a:spLocks noGrp="1"/>
          </p:cNvSpPr>
          <p:nvPr>
            <p:ph type="sldNum" sz="quarter" idx="4"/>
          </p:nvPr>
        </p:nvSpPr>
        <p:spPr>
          <a:xfrm>
            <a:off x="11484864" y="6305550"/>
            <a:ext cx="609600" cy="476250"/>
          </a:xfrm>
          <a:prstGeom prst="rect">
            <a:avLst/>
          </a:prstGeom>
        </p:spPr>
        <p:txBody>
          <a:bodyPr anchor="b"/>
          <a:lstStyle>
            <a:lvl1pPr algn="ctr" eaLnBrk="1" latinLnBrk="0" hangingPunct="1">
              <a:defRPr kumimoji="0" sz="1200">
                <a:solidFill>
                  <a:schemeClr val="tx2"/>
                </a:solidFill>
                <a:effectLst/>
              </a:defRPr>
            </a:lvl1pPr>
            <a:extLst/>
          </a:lstStyle>
          <a:p>
            <a:fld id="{401CF334-2D5C-4859-84A6-CA7E6E43FAEB}" type="slidenum">
              <a:rPr lang="en-US" smtClean="0"/>
              <a:pPr/>
              <a:t>‹#›</a:t>
            </a:fld>
            <a:endParaRPr lang="en-US"/>
          </a:p>
        </p:txBody>
      </p:sp>
    </p:spTree>
    <p:extLst>
      <p:ext uri="{BB962C8B-B14F-4D97-AF65-F5344CB8AC3E}">
        <p14:creationId xmlns:p14="http://schemas.microsoft.com/office/powerpoint/2010/main" val="38653525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spcBef>
          <a:spcPct val="0"/>
        </a:spcBef>
        <a:buNone/>
        <a:defRPr kumimoji="0" sz="4300" b="1" kern="1200">
          <a:solidFill>
            <a:schemeClr val="accent2"/>
          </a:solidFill>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2"/>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2"/>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2"/>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2"/>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2"/>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extLst>
    <p:ext uri="{27BBF7A9-308A-43DC-89C8-2F10F3537804}">
      <p15:sldGuideLst xmlns:p15="http://schemas.microsoft.com/office/powerpoint/2012/main">
        <p15:guide id="0" orient="horz" pos="2160">
          <p15:clr>
            <a:srgbClr val="F26B43"/>
          </p15:clr>
        </p15:guide>
        <p15:guide id="1" pos="3840">
          <p15:clr>
            <a:srgbClr val="F26B43"/>
          </p15:clr>
        </p15:guide>
        <p15:guide id="2" pos="7512">
          <p15:clr>
            <a:srgbClr val="F26B43"/>
          </p15:clr>
        </p15:guide>
        <p15:guide id="3" pos="1176">
          <p15:clr>
            <a:srgbClr val="F26B43"/>
          </p15:clr>
        </p15:guide>
        <p15:guide id="4" orient="horz" pos="3936">
          <p15:clr>
            <a:srgbClr val="F26B43"/>
          </p15:clr>
        </p15:guide>
        <p15:guide id="5" orient="horz" pos="888">
          <p15:clr>
            <a:srgbClr val="F26B43"/>
          </p15:clr>
        </p15:guide>
        <p15:guide id="6" orient="horz" pos="168">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19853" y="3230957"/>
            <a:ext cx="8372234" cy="1218403"/>
          </a:xfrm>
        </p:spPr>
        <p:txBody>
          <a:bodyPr lIns="91440" tIns="45720" rIns="91440" bIns="45720" anchor="b">
            <a:noAutofit/>
          </a:bodyPr>
          <a:lstStyle/>
          <a:p>
            <a:pPr algn="l"/>
            <a:r>
              <a:rPr lang="en-GB" sz="3200" dirty="0">
                <a:solidFill>
                  <a:schemeClr val="bg2">
                    <a:lumMod val="25000"/>
                  </a:schemeClr>
                </a:solidFill>
              </a:rPr>
              <a:t>Progression - Art </a:t>
            </a:r>
            <a:br>
              <a:rPr lang="en-GB" sz="3200" dirty="0"/>
            </a:br>
            <a:r>
              <a:rPr lang="en-US" sz="2400">
                <a:solidFill>
                  <a:schemeClr val="bg2">
                    <a:lumMod val="25000"/>
                  </a:schemeClr>
                </a:solidFill>
              </a:rPr>
              <a:t>‘A’ LEVEL ART and DESIGN 2026</a:t>
            </a:r>
            <a:br>
              <a:rPr lang="en-GB" sz="2400" dirty="0"/>
            </a:br>
            <a:br>
              <a:rPr lang="en-GB" sz="2800" dirty="0"/>
            </a:br>
            <a:r>
              <a:rPr lang="en-GB" sz="2000"/>
              <a:t>Contents:  </a:t>
            </a:r>
            <a:br>
              <a:rPr lang="en-GB" sz="2000" dirty="0"/>
            </a:br>
            <a:r>
              <a:rPr lang="en-GB" sz="2000" dirty="0"/>
              <a:t>What areas of Art &amp; Design can I study? </a:t>
            </a:r>
            <a:br>
              <a:rPr lang="en-GB" sz="2000" dirty="0"/>
            </a:br>
            <a:r>
              <a:rPr lang="en-GB" sz="2000" dirty="0"/>
              <a:t>Where should I start? </a:t>
            </a:r>
            <a:br>
              <a:rPr lang="en-GB" sz="2000" dirty="0"/>
            </a:br>
            <a:r>
              <a:rPr lang="en-GB" sz="2000" dirty="0"/>
              <a:t>Equipment List </a:t>
            </a:r>
            <a:br>
              <a:rPr lang="en-GB" sz="2000" dirty="0"/>
            </a:br>
            <a:r>
              <a:rPr lang="en-GB" sz="2000" dirty="0"/>
              <a:t>Reading List Tasks </a:t>
            </a:r>
            <a:br>
              <a:rPr lang="en-GB" sz="2000" dirty="0"/>
            </a:br>
            <a:br>
              <a:rPr lang="en-US" sz="2000" dirty="0"/>
            </a:br>
            <a:br>
              <a:rPr lang="en-US" sz="4000" dirty="0"/>
            </a:br>
            <a:endParaRPr lang="en-US" sz="4000"/>
          </a:p>
        </p:txBody>
      </p:sp>
      <p:sp>
        <p:nvSpPr>
          <p:cNvPr id="4" name="TextBox 3"/>
          <p:cNvSpPr txBox="1"/>
          <p:nvPr/>
        </p:nvSpPr>
        <p:spPr>
          <a:xfrm>
            <a:off x="2419853" y="2938711"/>
            <a:ext cx="7362319" cy="2954655"/>
          </a:xfrm>
          <a:prstGeom prst="rect">
            <a:avLst/>
          </a:prstGeom>
          <a:noFill/>
        </p:spPr>
        <p:txBody>
          <a:bodyPr wrap="square" lIns="91440" tIns="45720" rIns="91440" bIns="45720" rtlCol="0" anchor="t">
            <a:spAutoFit/>
          </a:bodyPr>
          <a:lstStyle/>
          <a:p>
            <a:r>
              <a:rPr lang="en-GB" b="1" dirty="0">
                <a:solidFill>
                  <a:schemeClr val="bg2">
                    <a:lumMod val="25000"/>
                  </a:schemeClr>
                </a:solidFill>
              </a:rPr>
              <a:t>Welcome to A Level Art </a:t>
            </a:r>
          </a:p>
          <a:p>
            <a:r>
              <a:rPr lang="en-GB" sz="1400" b="1" dirty="0">
                <a:solidFill>
                  <a:schemeClr val="accent2"/>
                </a:solidFill>
              </a:rPr>
              <a:t>Now that you’ve decided to study Art at A Level, you’ll need to do a bit of preparation. This pack contains information regarding the course structure, the summer project, suggested equipment list and websites to prepare you to start your A level in September.  </a:t>
            </a:r>
          </a:p>
          <a:p>
            <a:endParaRPr lang="en-GB" sz="1400" b="1" dirty="0">
              <a:solidFill>
                <a:schemeClr val="accent2"/>
              </a:solidFill>
            </a:endParaRPr>
          </a:p>
          <a:p>
            <a:r>
              <a:rPr lang="en-GB" sz="1400" b="1" dirty="0">
                <a:solidFill>
                  <a:schemeClr val="accent2"/>
                </a:solidFill>
              </a:rPr>
              <a:t>The purpose of A Level Art is to </a:t>
            </a:r>
            <a:r>
              <a:rPr lang="en-GB" sz="1400" b="1" dirty="0">
                <a:solidFill>
                  <a:schemeClr val="bg2">
                    <a:lumMod val="25000"/>
                  </a:schemeClr>
                </a:solidFill>
              </a:rPr>
              <a:t>develop knowledge and understanding of: </a:t>
            </a:r>
          </a:p>
          <a:p>
            <a:r>
              <a:rPr lang="en-GB" sz="1400" b="1" dirty="0">
                <a:solidFill>
                  <a:schemeClr val="accent2"/>
                </a:solidFill>
              </a:rPr>
              <a:t>-Specialist vocabulary and artist terminology</a:t>
            </a:r>
          </a:p>
          <a:p>
            <a:r>
              <a:rPr lang="en-GB" sz="1400" b="1" dirty="0">
                <a:solidFill>
                  <a:schemeClr val="accent2"/>
                </a:solidFill>
              </a:rPr>
              <a:t>-Theoretical research of a particular genre style and/or tradition  </a:t>
            </a:r>
          </a:p>
          <a:p>
            <a:r>
              <a:rPr lang="en-GB" sz="1400" b="1" dirty="0">
                <a:solidFill>
                  <a:schemeClr val="accent2"/>
                </a:solidFill>
              </a:rPr>
              <a:t>-In-depth understanding of a variety of media, techniques and processes </a:t>
            </a:r>
          </a:p>
          <a:p>
            <a:r>
              <a:rPr lang="en-GB" sz="1400" b="1" dirty="0">
                <a:solidFill>
                  <a:schemeClr val="accent2"/>
                </a:solidFill>
              </a:rPr>
              <a:t>-Development of an idea, concept or issue </a:t>
            </a:r>
          </a:p>
          <a:p>
            <a:r>
              <a:rPr lang="en-GB" sz="1400" b="1" dirty="0">
                <a:solidFill>
                  <a:schemeClr val="accent2"/>
                </a:solidFill>
              </a:rPr>
              <a:t>-Recording ideas and observations related to chosen lines of enquiry </a:t>
            </a:r>
          </a:p>
          <a:p>
            <a:r>
              <a:rPr lang="en-GB" sz="1400" b="1" dirty="0">
                <a:solidFill>
                  <a:schemeClr val="accent2"/>
                </a:solidFill>
              </a:rPr>
              <a:t>-Communicating a particular meaning, message, idea or feeling </a:t>
            </a:r>
          </a:p>
        </p:txBody>
      </p:sp>
    </p:spTree>
    <p:extLst>
      <p:ext uri="{BB962C8B-B14F-4D97-AF65-F5344CB8AC3E}">
        <p14:creationId xmlns:p14="http://schemas.microsoft.com/office/powerpoint/2010/main" val="2204425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82132" y="1939666"/>
            <a:ext cx="9997440" cy="1143000"/>
          </a:xfrm>
        </p:spPr>
        <p:txBody>
          <a:bodyPr>
            <a:normAutofit fontScale="90000"/>
          </a:bodyPr>
          <a:lstStyle/>
          <a:p>
            <a:r>
              <a:rPr lang="en-GB" sz="2700"/>
              <a:t>Suggested Reading </a:t>
            </a:r>
            <a:br>
              <a:rPr lang="en-GB" sz="2700"/>
            </a:br>
            <a:br>
              <a:rPr lang="en-GB" sz="2700"/>
            </a:br>
            <a:r>
              <a:rPr lang="en-GB" sz="2700"/>
              <a:t>Websites: https://www.studentartguide.com/ </a:t>
            </a:r>
            <a:br>
              <a:rPr lang="en-GB" sz="2700"/>
            </a:br>
            <a:r>
              <a:rPr lang="en-GB" sz="2700"/>
              <a:t>https://www.theartnewspaper.com/ </a:t>
            </a:r>
            <a:br>
              <a:rPr lang="en-GB" sz="2700"/>
            </a:br>
            <a:r>
              <a:rPr lang="en-GB" sz="2700"/>
              <a:t>https://www.artforum.com/ </a:t>
            </a:r>
            <a:br>
              <a:rPr lang="en-GB" sz="2700"/>
            </a:br>
            <a:r>
              <a:rPr lang="en-GB" sz="2700"/>
              <a:t>http://www.artnews.com/ </a:t>
            </a:r>
            <a:br>
              <a:rPr lang="en-GB" sz="2700"/>
            </a:br>
            <a:r>
              <a:rPr lang="en-GB" sz="2700"/>
              <a:t>http://artreport.com/ </a:t>
            </a:r>
            <a:br>
              <a:rPr lang="en-GB" sz="2700"/>
            </a:br>
            <a:r>
              <a:rPr lang="en-GB" sz="2700"/>
              <a:t>http://www.tate.org.uk/art/artists/a-z </a:t>
            </a:r>
            <a:br>
              <a:rPr lang="en-GB" sz="2700"/>
            </a:br>
            <a:r>
              <a:rPr lang="en-GB" sz="2700"/>
              <a:t>https://www.artsy.net/artists </a:t>
            </a:r>
            <a:br>
              <a:rPr lang="en-GB" sz="2700"/>
            </a:br>
            <a:r>
              <a:rPr lang="en-GB" sz="2700"/>
              <a:t>https://artuk.org/discover/artists </a:t>
            </a:r>
            <a:br>
              <a:rPr lang="en-GB" sz="2700"/>
            </a:br>
            <a:r>
              <a:rPr lang="en-GB" sz="2700"/>
              <a:t> </a:t>
            </a:r>
            <a:br>
              <a:rPr lang="en-GB" sz="2700"/>
            </a:br>
            <a:endParaRPr lang="en-GB" sz="3100"/>
          </a:p>
        </p:txBody>
      </p:sp>
    </p:spTree>
    <p:extLst>
      <p:ext uri="{BB962C8B-B14F-4D97-AF65-F5344CB8AC3E}">
        <p14:creationId xmlns:p14="http://schemas.microsoft.com/office/powerpoint/2010/main" val="269558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82132" y="2991704"/>
            <a:ext cx="8924201" cy="1143000"/>
          </a:xfrm>
        </p:spPr>
        <p:txBody>
          <a:bodyPr>
            <a:normAutofit fontScale="90000"/>
          </a:bodyPr>
          <a:lstStyle/>
          <a:p>
            <a:r>
              <a:rPr lang="en-GB" sz="4000"/>
              <a:t>Books: </a:t>
            </a:r>
            <a:br>
              <a:rPr lang="en-GB" sz="4000"/>
            </a:br>
            <a:r>
              <a:rPr lang="en-GB" sz="2200"/>
              <a:t>Thinking About Art: A Thematic Guide to Art History by Peter Huntsman (2015) </a:t>
            </a:r>
            <a:br>
              <a:rPr lang="en-GB" sz="2200"/>
            </a:br>
            <a:r>
              <a:rPr lang="en-GB" sz="2200"/>
              <a:t>What Are You Looking At? 150 Years of Modern Art in the Blink of an Eye by Will </a:t>
            </a:r>
            <a:r>
              <a:rPr lang="en-GB" sz="2200" err="1"/>
              <a:t>Gompertz</a:t>
            </a:r>
            <a:r>
              <a:rPr lang="en-GB" sz="2200"/>
              <a:t> (2016) </a:t>
            </a:r>
            <a:br>
              <a:rPr lang="en-GB" sz="2200"/>
            </a:br>
            <a:r>
              <a:rPr lang="en-GB" sz="2200"/>
              <a:t>Think Like an Artist by Will </a:t>
            </a:r>
            <a:r>
              <a:rPr lang="en-GB" sz="2200" err="1"/>
              <a:t>Gompertz</a:t>
            </a:r>
            <a:r>
              <a:rPr lang="en-GB" sz="2200"/>
              <a:t> (2015) </a:t>
            </a:r>
            <a:br>
              <a:rPr lang="en-GB" sz="2200"/>
            </a:br>
            <a:r>
              <a:rPr lang="en-GB" sz="2200"/>
              <a:t>Looking at Pictures by Susan Woodford (2018) </a:t>
            </a:r>
            <a:br>
              <a:rPr lang="en-GB" sz="2200"/>
            </a:br>
            <a:r>
              <a:rPr lang="en-GB" sz="2200"/>
              <a:t>The Art Book by Tom </a:t>
            </a:r>
            <a:r>
              <a:rPr lang="en-GB" sz="2200" err="1"/>
              <a:t>Melick</a:t>
            </a:r>
            <a:r>
              <a:rPr lang="en-GB" sz="2200"/>
              <a:t> (2014) </a:t>
            </a:r>
            <a:br>
              <a:rPr lang="en-GB" sz="2200"/>
            </a:br>
            <a:r>
              <a:rPr lang="en-GB" sz="2200"/>
              <a:t>The Art of Creative Thinking by Rod </a:t>
            </a:r>
            <a:r>
              <a:rPr lang="en-GB" sz="2200" err="1"/>
              <a:t>Judkins</a:t>
            </a:r>
            <a:r>
              <a:rPr lang="en-GB" sz="2200"/>
              <a:t> (2015) </a:t>
            </a:r>
            <a:br>
              <a:rPr lang="en-GB" sz="2200"/>
            </a:br>
            <a:r>
              <a:rPr lang="en-GB" sz="2200"/>
              <a:t>100 Artists’ Manifestos from the Futurists to the </a:t>
            </a:r>
            <a:r>
              <a:rPr lang="en-GB" sz="2200" err="1"/>
              <a:t>Stuckists</a:t>
            </a:r>
            <a:r>
              <a:rPr lang="en-GB" sz="2200"/>
              <a:t> by Alex </a:t>
            </a:r>
            <a:r>
              <a:rPr lang="en-GB" sz="2200" err="1"/>
              <a:t>Danchev</a:t>
            </a:r>
            <a:r>
              <a:rPr lang="en-GB" sz="2200"/>
              <a:t> (2011) </a:t>
            </a:r>
            <a:br>
              <a:rPr lang="en-GB" sz="2200"/>
            </a:br>
            <a:br>
              <a:rPr lang="en-GB" sz="2700"/>
            </a:br>
            <a:r>
              <a:rPr lang="en-GB" sz="4000">
                <a:solidFill>
                  <a:srgbClr val="FF0000"/>
                </a:solidFill>
              </a:rPr>
              <a:t>textiles examples</a:t>
            </a:r>
            <a:br>
              <a:rPr lang="en-GB" sz="4000">
                <a:solidFill>
                  <a:srgbClr val="FF0000"/>
                </a:solidFill>
              </a:rPr>
            </a:br>
            <a:r>
              <a:rPr lang="en-GB" sz="2200">
                <a:solidFill>
                  <a:schemeClr val="accent2">
                    <a:lumMod val="75000"/>
                  </a:schemeClr>
                </a:solidFill>
              </a:rPr>
              <a:t>Reading List Tasks: </a:t>
            </a:r>
            <a:br>
              <a:rPr lang="en-GB" sz="2200">
                <a:solidFill>
                  <a:schemeClr val="accent2">
                    <a:lumMod val="75000"/>
                  </a:schemeClr>
                </a:solidFill>
              </a:rPr>
            </a:br>
            <a:r>
              <a:rPr lang="en-GB" sz="2200">
                <a:solidFill>
                  <a:schemeClr val="accent2">
                    <a:lumMod val="75000"/>
                  </a:schemeClr>
                </a:solidFill>
              </a:rPr>
              <a:t>• Collate notes about key subject matter, record quotes and any other relevant information. • Create a visual mind map of key ideas. Use drawings, images and photographs to illustrate this. • List key terms and vocabulary- research meanings and/or context. • Write a list of key questions and/or discussions points that are raised. </a:t>
            </a:r>
            <a:br>
              <a:rPr lang="en-GB" sz="2200">
                <a:solidFill>
                  <a:schemeClr val="accent2">
                    <a:lumMod val="75000"/>
                  </a:schemeClr>
                </a:solidFill>
              </a:rPr>
            </a:br>
            <a:r>
              <a:rPr lang="en-GB" sz="2200">
                <a:solidFill>
                  <a:schemeClr val="accent2">
                    <a:lumMod val="75000"/>
                  </a:schemeClr>
                </a:solidFill>
              </a:rPr>
              <a:t> </a:t>
            </a:r>
            <a:br>
              <a:rPr lang="en-GB" sz="2200">
                <a:solidFill>
                  <a:schemeClr val="accent2">
                    <a:lumMod val="75000"/>
                  </a:schemeClr>
                </a:solidFill>
              </a:rPr>
            </a:br>
            <a:r>
              <a:rPr lang="en-GB" sz="2200">
                <a:solidFill>
                  <a:schemeClr val="accent2">
                    <a:lumMod val="75000"/>
                  </a:schemeClr>
                </a:solidFill>
              </a:rPr>
              <a:t> </a:t>
            </a:r>
            <a:endParaRPr lang="en-GB" sz="2000">
              <a:solidFill>
                <a:schemeClr val="accent2">
                  <a:lumMod val="75000"/>
                </a:schemeClr>
              </a:solidFill>
            </a:endParaRPr>
          </a:p>
        </p:txBody>
      </p:sp>
    </p:spTree>
    <p:extLst>
      <p:ext uri="{BB962C8B-B14F-4D97-AF65-F5344CB8AC3E}">
        <p14:creationId xmlns:p14="http://schemas.microsoft.com/office/powerpoint/2010/main" val="791027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srcRect l="28253" t="13080" r="3738" b="14216"/>
          <a:stretch/>
        </p:blipFill>
        <p:spPr>
          <a:xfrm>
            <a:off x="784171" y="111090"/>
            <a:ext cx="10158243" cy="6572260"/>
          </a:xfrm>
          <a:prstGeom prst="rect">
            <a:avLst/>
          </a:prstGeom>
        </p:spPr>
      </p:pic>
    </p:spTree>
    <p:extLst>
      <p:ext uri="{BB962C8B-B14F-4D97-AF65-F5344CB8AC3E}">
        <p14:creationId xmlns:p14="http://schemas.microsoft.com/office/powerpoint/2010/main" val="27477911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3092757103"/>
              </p:ext>
            </p:extLst>
          </p:nvPr>
        </p:nvGraphicFramePr>
        <p:xfrm>
          <a:off x="1533323" y="1103481"/>
          <a:ext cx="10087374" cy="5760720"/>
        </p:xfrm>
        <a:graphic>
          <a:graphicData uri="http://schemas.openxmlformats.org/drawingml/2006/table">
            <a:tbl>
              <a:tblPr/>
              <a:tblGrid>
                <a:gridCol w="3362458">
                  <a:extLst>
                    <a:ext uri="{9D8B030D-6E8A-4147-A177-3AD203B41FA5}">
                      <a16:colId xmlns:a16="http://schemas.microsoft.com/office/drawing/2014/main" val="20000"/>
                    </a:ext>
                  </a:extLst>
                </a:gridCol>
                <a:gridCol w="3362458">
                  <a:extLst>
                    <a:ext uri="{9D8B030D-6E8A-4147-A177-3AD203B41FA5}">
                      <a16:colId xmlns:a16="http://schemas.microsoft.com/office/drawing/2014/main" val="20001"/>
                    </a:ext>
                  </a:extLst>
                </a:gridCol>
                <a:gridCol w="3362458">
                  <a:extLst>
                    <a:ext uri="{9D8B030D-6E8A-4147-A177-3AD203B41FA5}">
                      <a16:colId xmlns:a16="http://schemas.microsoft.com/office/drawing/2014/main" val="20002"/>
                    </a:ext>
                  </a:extLst>
                </a:gridCol>
              </a:tblGrid>
              <a:tr h="612342">
                <a:tc>
                  <a:txBody>
                    <a:bodyPr/>
                    <a:lstStyle/>
                    <a:p>
                      <a:r>
                        <a:rPr lang="en-GB" b="1">
                          <a:solidFill>
                            <a:schemeClr val="accent2"/>
                          </a:solidFill>
                        </a:rPr>
                        <a:t>A Level Components </a:t>
                      </a:r>
                    </a:p>
                  </a:txBody>
                  <a:tcPr>
                    <a:lnL w="12700" cmpd="sng">
                      <a:solidFill>
                        <a:schemeClr val="tx1"/>
                      </a:solidFill>
                      <a:prstDash val="solid"/>
                    </a:lnL>
                    <a:lnR w="12700" cap="flat" cmpd="sng" algn="ctr">
                      <a:solidFill>
                        <a:schemeClr val="tx1"/>
                      </a:solidFill>
                      <a:prstDash val="solid"/>
                      <a:round/>
                      <a:headEnd type="none" w="med" len="med"/>
                      <a:tailEnd type="none" w="med" len="med"/>
                    </a:lnR>
                    <a:lnT w="12700" cmpd="sng">
                      <a:solidFill>
                        <a:schemeClr val="tx1"/>
                      </a:solidFill>
                      <a:prstDash val="solid"/>
                    </a:lnT>
                    <a:lnB w="12700" cmpd="sng">
                      <a:solidFill>
                        <a:schemeClr val="tx1"/>
                      </a:solidFill>
                      <a:prstDash val="solid"/>
                    </a:lnB>
                    <a:solidFill>
                      <a:schemeClr val="tx2">
                        <a:lumMod val="20000"/>
                        <a:lumOff val="80000"/>
                      </a:schemeClr>
                    </a:solidFill>
                  </a:tcPr>
                </a:tc>
                <a:tc>
                  <a:txBody>
                    <a:bodyPr/>
                    <a:lstStyle/>
                    <a:p>
                      <a:r>
                        <a:rPr lang="en-GB" b="1">
                          <a:solidFill>
                            <a:schemeClr val="accent2"/>
                          </a:solidFill>
                        </a:rPr>
                        <a:t>What will I need to do?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solidFill>
                        <a:schemeClr val="tx1"/>
                      </a:solidFill>
                      <a:prstDash val="solid"/>
                    </a:lnT>
                    <a:lnB w="12700" cmpd="sng">
                      <a:solidFill>
                        <a:schemeClr val="tx1"/>
                      </a:solidFill>
                      <a:prstDash val="solid"/>
                    </a:lnB>
                    <a:solidFill>
                      <a:schemeClr val="tx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a:solidFill>
                            <a:schemeClr val="accent2"/>
                          </a:solidFill>
                        </a:rPr>
                        <a:t>How will I evidence this? </a:t>
                      </a:r>
                    </a:p>
                    <a:p>
                      <a:endParaRPr lang="en-GB" b="1">
                        <a:solidFill>
                          <a:schemeClr val="accent2"/>
                        </a:solidFill>
                      </a:endParaRPr>
                    </a:p>
                  </a:txBody>
                  <a:tcPr>
                    <a:lnL w="12700" cap="flat" cmpd="sng" algn="ctr">
                      <a:solidFill>
                        <a:schemeClr val="tx1"/>
                      </a:solidFill>
                      <a:prstDash val="solid"/>
                      <a:round/>
                      <a:headEnd type="none" w="med" len="med"/>
                      <a:tailEnd type="none" w="med" len="me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tx2">
                        <a:lumMod val="20000"/>
                        <a:lumOff val="80000"/>
                      </a:schemeClr>
                    </a:solidFill>
                  </a:tcPr>
                </a:tc>
                <a:extLst>
                  <a:ext uri="{0D108BD9-81ED-4DB2-BD59-A6C34878D82A}">
                    <a16:rowId xmlns:a16="http://schemas.microsoft.com/office/drawing/2014/main" val="10000"/>
                  </a:ext>
                </a:extLst>
              </a:tr>
              <a:tr h="3152422">
                <a:tc>
                  <a:txBody>
                    <a:bodyPr/>
                    <a:lstStyle/>
                    <a:p>
                      <a:r>
                        <a:rPr lang="en-GB"/>
                        <a:t>Personal Investigation (coursework) </a:t>
                      </a:r>
                    </a:p>
                    <a:p>
                      <a:r>
                        <a:rPr lang="en-GB"/>
                        <a:t> </a:t>
                      </a:r>
                    </a:p>
                    <a:p>
                      <a:r>
                        <a:rPr lang="en-GB"/>
                        <a:t>60% </a:t>
                      </a:r>
                    </a:p>
                  </a:txBody>
                  <a:tcPr>
                    <a:lnL w="12700" cmpd="sng">
                      <a:solidFill>
                        <a:schemeClr val="tx1"/>
                      </a:solidFill>
                      <a:prstDash val="soli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solidFill>
                        <a:schemeClr val="tx1"/>
                      </a:solidFill>
                      <a:prstDash val="solid"/>
                    </a:lnB>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2400"/>
                        <a:t>-Write a personal study (essay) based on your chosen theme -Create a body of work related to a chosen theme/s -Create a final piece/s </a:t>
                      </a:r>
                    </a:p>
                    <a:p>
                      <a:endParaRPr lang="en-GB" sz="2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solidFill>
                        <a:schemeClr val="tx1"/>
                      </a:solidFill>
                      <a:prstDash val="solid"/>
                    </a:lnB>
                  </a:tcPr>
                </a:tc>
                <a:tc>
                  <a:txBody>
                    <a:bodyPr/>
                    <a:lstStyle/>
                    <a:p>
                      <a:r>
                        <a:rPr lang="en-GB"/>
                        <a:t>-An essay </a:t>
                      </a:r>
                      <a:r>
                        <a:rPr lang="en-GB" sz="1400"/>
                        <a:t>1,000 - 3,0000 words</a:t>
                      </a:r>
                    </a:p>
                    <a:p>
                      <a:r>
                        <a:rPr lang="en-GB"/>
                        <a:t>-Research on a range of artists and/or designers </a:t>
                      </a:r>
                    </a:p>
                    <a:p>
                      <a:r>
                        <a:rPr lang="en-GB"/>
                        <a:t>-Exploration of a variety of media, techniques and processes</a:t>
                      </a:r>
                    </a:p>
                    <a:p>
                      <a:r>
                        <a:rPr lang="en-GB"/>
                        <a:t>-Development of ideas in response to chosen artist/s/theme</a:t>
                      </a:r>
                    </a:p>
                    <a:p>
                      <a:r>
                        <a:rPr lang="en-GB"/>
                        <a:t>-Recording of ideas and observations</a:t>
                      </a:r>
                    </a:p>
                  </a:txBody>
                  <a:tcPr>
                    <a:lnL w="12700" cap="flat" cmpd="sng" algn="ctr">
                      <a:solidFill>
                        <a:schemeClr val="tx1"/>
                      </a:solidFill>
                      <a:prstDash val="solid"/>
                      <a:round/>
                      <a:headEnd type="none" w="med" len="med"/>
                      <a:tailEnd type="none" w="med" len="med"/>
                    </a:lnL>
                    <a:lnR w="12700" cmpd="sng">
                      <a:solidFill>
                        <a:schemeClr val="tx1"/>
                      </a:solidFill>
                      <a:prstDash val="solid"/>
                    </a:lnR>
                    <a:lnT w="12700" cap="flat" cmpd="sng" algn="ctr">
                      <a:solidFill>
                        <a:schemeClr val="tx1"/>
                      </a:solidFill>
                      <a:prstDash val="solid"/>
                      <a:round/>
                      <a:headEnd type="none" w="med" len="med"/>
                      <a:tailEnd type="none" w="med" len="med"/>
                    </a:lnT>
                    <a:lnB w="12700" cmpd="sng">
                      <a:solidFill>
                        <a:schemeClr val="tx1"/>
                      </a:solidFill>
                      <a:prstDash val="solid"/>
                    </a:lnB>
                  </a:tcPr>
                </a:tc>
                <a:extLst>
                  <a:ext uri="{0D108BD9-81ED-4DB2-BD59-A6C34878D82A}">
                    <a16:rowId xmlns:a16="http://schemas.microsoft.com/office/drawing/2014/main" val="10001"/>
                  </a:ext>
                </a:extLst>
              </a:tr>
              <a:tr h="1655591">
                <a:tc>
                  <a:txBody>
                    <a:bodyPr/>
                    <a:lstStyle/>
                    <a:p>
                      <a:r>
                        <a:rPr lang="en-GB"/>
                        <a:t>Externally Set Assignment (Exam) </a:t>
                      </a:r>
                    </a:p>
                    <a:p>
                      <a:r>
                        <a:rPr lang="en-GB"/>
                        <a:t> </a:t>
                      </a:r>
                    </a:p>
                    <a:p>
                      <a:r>
                        <a:rPr lang="en-GB"/>
                        <a:t>40% </a:t>
                      </a:r>
                    </a:p>
                  </a:txBody>
                  <a:tcPr>
                    <a:lnL w="12700" cmpd="sng">
                      <a:solidFill>
                        <a:schemeClr val="tx1"/>
                      </a:solidFill>
                      <a:prstDash val="solid"/>
                    </a:lnL>
                    <a:lnR w="12700" cmpd="sng">
                      <a:solidFill>
                        <a:schemeClr val="tx1"/>
                      </a:solidFill>
                      <a:prstDash val="solid"/>
                    </a:lnR>
                    <a:lnT w="12700" cap="flat" cmpd="sng" algn="ctr">
                      <a:solidFill>
                        <a:schemeClr val="tx1"/>
                      </a:solidFill>
                      <a:prstDash val="solid"/>
                      <a:round/>
                      <a:headEnd type="none" w="med" len="med"/>
                      <a:tailEnd type="none" w="med" len="med"/>
                    </a:lnT>
                    <a:lnB w="12700" cmpd="sng">
                      <a:solidFill>
                        <a:schemeClr val="tx1"/>
                      </a:solidFill>
                      <a:prstDash val="solid"/>
                    </a:lnB>
                  </a:tcPr>
                </a:tc>
                <a:tc>
                  <a:txBody>
                    <a:bodyPr/>
                    <a:lstStyle/>
                    <a:p>
                      <a:r>
                        <a:rPr lang="en-GB"/>
                        <a:t>-Create preparatory studies based on the theme </a:t>
                      </a:r>
                    </a:p>
                    <a:p>
                      <a:r>
                        <a:rPr lang="en-GB"/>
                        <a:t>-Create a personal outcome/s in 15 hours of sustained focus </a:t>
                      </a:r>
                    </a:p>
                    <a:p>
                      <a:endParaRPr lang="en-GB"/>
                    </a:p>
                  </a:txBody>
                  <a:tcPr>
                    <a:lnL w="12700" cap="flat" cmpd="sng" algn="ctr">
                      <a:solidFill>
                        <a:schemeClr val="tx1"/>
                      </a:solidFill>
                      <a:prstDash val="solid"/>
                      <a:round/>
                      <a:headEnd type="none" w="med" len="med"/>
                      <a:tailEnd type="none" w="med" len="med"/>
                    </a:lnL>
                    <a:lnR w="12700" cmpd="sng">
                      <a:solidFill>
                        <a:schemeClr val="tx1"/>
                      </a:solidFill>
                      <a:prstDash val="solid"/>
                    </a:lnR>
                    <a:lnT w="12700" cap="flat" cmpd="sng" algn="ctr">
                      <a:solidFill>
                        <a:schemeClr val="tx1"/>
                      </a:solidFill>
                      <a:prstDash val="solid"/>
                      <a:round/>
                      <a:headEnd type="none" w="med" len="med"/>
                      <a:tailEnd type="none" w="med" len="med"/>
                    </a:lnT>
                    <a:lnB w="12700" cmpd="sng">
                      <a:solidFill>
                        <a:schemeClr val="tx1"/>
                      </a:solidFill>
                      <a:prstDash val="solid"/>
                    </a:lnB>
                  </a:tcPr>
                </a:tc>
                <a:tc>
                  <a:txBody>
                    <a:bodyPr/>
                    <a:lstStyle/>
                    <a:p>
                      <a:r>
                        <a:rPr lang="en-GB"/>
                        <a:t>-By creating a body of work based on the theme given. This will include research, ideas, exploration of media, development of ideas and a final piece/s. </a:t>
                      </a:r>
                    </a:p>
                  </a:txBody>
                  <a:tcPr>
                    <a:lnL w="12700" cap="flat" cmpd="sng" algn="ctr">
                      <a:solidFill>
                        <a:schemeClr val="tx1"/>
                      </a:solidFill>
                      <a:prstDash val="solid"/>
                      <a:round/>
                      <a:headEnd type="none" w="med" len="med"/>
                      <a:tailEnd type="none" w="med" len="med"/>
                    </a:lnL>
                    <a:lnR w="12700" cmpd="sng">
                      <a:solidFill>
                        <a:schemeClr val="tx1"/>
                      </a:solidFill>
                      <a:prstDash val="solid"/>
                    </a:lnR>
                    <a:lnT w="12700" cap="flat" cmpd="sng" algn="ctr">
                      <a:solidFill>
                        <a:schemeClr val="tx1"/>
                      </a:solidFill>
                      <a:prstDash val="solid"/>
                      <a:round/>
                      <a:headEnd type="none" w="med" len="med"/>
                      <a:tailEnd type="none" w="med" len="med"/>
                    </a:lnT>
                    <a:lnB w="12700" cmpd="sng">
                      <a:solidFill>
                        <a:schemeClr val="tx1"/>
                      </a:solidFill>
                      <a:prstDash val="solid"/>
                    </a:lnB>
                  </a:tcPr>
                </a:tc>
                <a:extLst>
                  <a:ext uri="{0D108BD9-81ED-4DB2-BD59-A6C34878D82A}">
                    <a16:rowId xmlns:a16="http://schemas.microsoft.com/office/drawing/2014/main" val="10002"/>
                  </a:ext>
                </a:extLst>
              </a:tr>
            </a:tbl>
          </a:graphicData>
        </a:graphic>
      </p:graphicFrame>
      <p:sp>
        <p:nvSpPr>
          <p:cNvPr id="6" name="Rectangle 5"/>
          <p:cNvSpPr/>
          <p:nvPr/>
        </p:nvSpPr>
        <p:spPr>
          <a:xfrm>
            <a:off x="3865928" y="40312"/>
            <a:ext cx="5662127" cy="461665"/>
          </a:xfrm>
          <a:prstGeom prst="rect">
            <a:avLst/>
          </a:prstGeom>
        </p:spPr>
        <p:txBody>
          <a:bodyPr wrap="none">
            <a:spAutoFit/>
          </a:bodyPr>
          <a:lstStyle/>
          <a:p>
            <a:r>
              <a:rPr lang="en-GB" b="1">
                <a:solidFill>
                  <a:schemeClr val="bg2">
                    <a:lumMod val="25000"/>
                  </a:schemeClr>
                </a:solidFill>
              </a:rPr>
              <a:t> </a:t>
            </a:r>
            <a:r>
              <a:rPr lang="en-GB" sz="2400" b="1">
                <a:solidFill>
                  <a:schemeClr val="accent2"/>
                </a:solidFill>
              </a:rPr>
              <a:t>What do I have to do in A Level Art? </a:t>
            </a:r>
            <a:endParaRPr lang="en-GB" sz="2400"/>
          </a:p>
        </p:txBody>
      </p:sp>
      <p:sp>
        <p:nvSpPr>
          <p:cNvPr id="7" name="Rectangle 6"/>
          <p:cNvSpPr/>
          <p:nvPr/>
        </p:nvSpPr>
        <p:spPr>
          <a:xfrm>
            <a:off x="1533098" y="501977"/>
            <a:ext cx="10531523" cy="523220"/>
          </a:xfrm>
          <a:prstGeom prst="rect">
            <a:avLst/>
          </a:prstGeom>
        </p:spPr>
        <p:txBody>
          <a:bodyPr wrap="square" lIns="91440" tIns="45720" rIns="91440" bIns="45720" anchor="t">
            <a:spAutoFit/>
          </a:bodyPr>
          <a:lstStyle/>
          <a:p>
            <a:r>
              <a:rPr lang="en-GB" sz="1400" b="1">
                <a:solidFill>
                  <a:schemeClr val="accent2"/>
                </a:solidFill>
              </a:rPr>
              <a:t>There are two components of the course- the personal investigation and the externally set assignment. The table below summarises the evidence you will produce for each component: </a:t>
            </a:r>
          </a:p>
        </p:txBody>
      </p:sp>
    </p:spTree>
    <p:extLst>
      <p:ext uri="{BB962C8B-B14F-4D97-AF65-F5344CB8AC3E}">
        <p14:creationId xmlns:p14="http://schemas.microsoft.com/office/powerpoint/2010/main" val="1652724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92323" y="116975"/>
            <a:ext cx="10345002" cy="830997"/>
          </a:xfrm>
          <a:prstGeom prst="rect">
            <a:avLst/>
          </a:prstGeom>
        </p:spPr>
        <p:txBody>
          <a:bodyPr wrap="square">
            <a:spAutoFit/>
          </a:bodyPr>
          <a:lstStyle/>
          <a:p>
            <a:r>
              <a:rPr lang="en-GB" sz="2400" b="1">
                <a:solidFill>
                  <a:schemeClr val="accent2"/>
                </a:solidFill>
              </a:rPr>
              <a:t>The table below summarises tasks you will need to do to meet each of the four assessment objectives: </a:t>
            </a:r>
          </a:p>
        </p:txBody>
      </p:sp>
      <p:graphicFrame>
        <p:nvGraphicFramePr>
          <p:cNvPr id="6" name="Table 5"/>
          <p:cNvGraphicFramePr>
            <a:graphicFrameLocks noGrp="1"/>
          </p:cNvGraphicFramePr>
          <p:nvPr>
            <p:extLst>
              <p:ext uri="{D42A27DB-BD31-4B8C-83A1-F6EECF244321}">
                <p14:modId xmlns:p14="http://schemas.microsoft.com/office/powerpoint/2010/main" val="275205580"/>
              </p:ext>
            </p:extLst>
          </p:nvPr>
        </p:nvGraphicFramePr>
        <p:xfrm>
          <a:off x="1692320" y="947971"/>
          <a:ext cx="9801896" cy="5790659"/>
        </p:xfrm>
        <a:graphic>
          <a:graphicData uri="http://schemas.openxmlformats.org/drawingml/2006/table">
            <a:tbl>
              <a:tblPr/>
              <a:tblGrid>
                <a:gridCol w="2450474">
                  <a:extLst>
                    <a:ext uri="{9D8B030D-6E8A-4147-A177-3AD203B41FA5}">
                      <a16:colId xmlns:a16="http://schemas.microsoft.com/office/drawing/2014/main" val="20000"/>
                    </a:ext>
                  </a:extLst>
                </a:gridCol>
                <a:gridCol w="2450474">
                  <a:extLst>
                    <a:ext uri="{9D8B030D-6E8A-4147-A177-3AD203B41FA5}">
                      <a16:colId xmlns:a16="http://schemas.microsoft.com/office/drawing/2014/main" val="20001"/>
                    </a:ext>
                  </a:extLst>
                </a:gridCol>
                <a:gridCol w="2450474">
                  <a:extLst>
                    <a:ext uri="{9D8B030D-6E8A-4147-A177-3AD203B41FA5}">
                      <a16:colId xmlns:a16="http://schemas.microsoft.com/office/drawing/2014/main" val="20002"/>
                    </a:ext>
                  </a:extLst>
                </a:gridCol>
                <a:gridCol w="2450474">
                  <a:extLst>
                    <a:ext uri="{9D8B030D-6E8A-4147-A177-3AD203B41FA5}">
                      <a16:colId xmlns:a16="http://schemas.microsoft.com/office/drawing/2014/main" val="20003"/>
                    </a:ext>
                  </a:extLst>
                </a:gridCol>
              </a:tblGrid>
              <a:tr h="986444">
                <a:tc>
                  <a:txBody>
                    <a:bodyPr/>
                    <a:lstStyle/>
                    <a:p>
                      <a:r>
                        <a:rPr lang="en-GB" sz="2000" b="1" dirty="0">
                          <a:solidFill>
                            <a:schemeClr val="accent2"/>
                          </a:solidFill>
                        </a:rPr>
                        <a:t>Development of Ideas</a:t>
                      </a:r>
                    </a:p>
                  </a:txBody>
                  <a:tcPr>
                    <a:lnL w="12700" cmpd="sng">
                      <a:solidFill>
                        <a:schemeClr val="tx1"/>
                      </a:solidFill>
                      <a:prstDash val="solid"/>
                    </a:lnL>
                    <a:lnR w="12700" cap="flat" cmpd="sng" algn="ctr">
                      <a:solidFill>
                        <a:schemeClr val="tx1"/>
                      </a:solidFill>
                      <a:prstDash val="solid"/>
                      <a:round/>
                      <a:headEnd type="none" w="med" len="med"/>
                      <a:tailEnd type="none" w="med" len="med"/>
                    </a:lnR>
                    <a:lnT w="12700" cmpd="sng">
                      <a:solidFill>
                        <a:schemeClr val="tx1"/>
                      </a:solidFill>
                      <a:prstDash val="solid"/>
                    </a:lnT>
                    <a:lnB w="12700" cmpd="sng">
                      <a:solidFill>
                        <a:schemeClr val="tx1"/>
                      </a:solidFill>
                      <a:prstDash val="solid"/>
                    </a:lnB>
                    <a:solidFill>
                      <a:schemeClr val="tx2">
                        <a:lumMod val="20000"/>
                        <a:lumOff val="80000"/>
                      </a:schemeClr>
                    </a:solidFill>
                  </a:tcPr>
                </a:tc>
                <a:tc>
                  <a:txBody>
                    <a:bodyPr/>
                    <a:lstStyle/>
                    <a:p>
                      <a:r>
                        <a:rPr lang="en-GB" sz="2000" b="1" dirty="0">
                          <a:solidFill>
                            <a:schemeClr val="accent2"/>
                          </a:solidFill>
                        </a:rPr>
                        <a:t>Exploration of Media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solidFill>
                        <a:schemeClr val="tx1"/>
                      </a:solidFill>
                      <a:prstDash val="solid"/>
                    </a:lnT>
                    <a:lnB w="12700" cmpd="sng">
                      <a:solidFill>
                        <a:schemeClr val="tx1"/>
                      </a:solidFill>
                      <a:prstDash val="solid"/>
                    </a:lnB>
                    <a:solidFill>
                      <a:schemeClr val="tx2">
                        <a:lumMod val="20000"/>
                        <a:lumOff val="80000"/>
                      </a:schemeClr>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2000" b="1" dirty="0">
                          <a:solidFill>
                            <a:schemeClr val="accent2"/>
                          </a:solidFill>
                        </a:rPr>
                        <a:t>Recording </a:t>
                      </a:r>
                      <a:endParaRPr lang="en-GB" sz="2000" b="1">
                        <a:solidFill>
                          <a:schemeClr val="accent2"/>
                        </a:solidFill>
                      </a:endParaRPr>
                    </a:p>
                    <a:p>
                      <a:r>
                        <a:rPr lang="en-GB" sz="2000" b="1" dirty="0">
                          <a:solidFill>
                            <a:schemeClr val="accent2"/>
                          </a:solidFill>
                        </a:rPr>
                        <a:t>&amp; Reflecting </a:t>
                      </a:r>
                    </a:p>
                    <a:p>
                      <a:endParaRPr lang="en-GB" sz="2000" b="1">
                        <a:solidFill>
                          <a:schemeClr val="accent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solidFill>
                        <a:schemeClr val="tx1"/>
                      </a:solidFill>
                      <a:prstDash val="solid"/>
                    </a:lnT>
                    <a:lnB w="12700" cmpd="sng">
                      <a:solidFill>
                        <a:schemeClr val="tx1"/>
                      </a:solidFill>
                      <a:prstDash val="solid"/>
                    </a:lnB>
                    <a:solidFill>
                      <a:schemeClr val="tx2">
                        <a:lumMod val="20000"/>
                        <a:lumOff val="80000"/>
                      </a:schemeClr>
                    </a:solidFill>
                  </a:tcPr>
                </a:tc>
                <a:tc>
                  <a:txBody>
                    <a:bodyPr/>
                    <a:lstStyle/>
                    <a:p>
                      <a:r>
                        <a:rPr lang="en-GB" sz="2000" b="1">
                          <a:solidFill>
                            <a:schemeClr val="accent2"/>
                          </a:solidFill>
                        </a:rPr>
                        <a:t>Personal Response </a:t>
                      </a:r>
                    </a:p>
                  </a:txBody>
                  <a:tcPr>
                    <a:lnL w="12700" cap="flat" cmpd="sng" algn="ctr">
                      <a:solidFill>
                        <a:schemeClr val="tx1"/>
                      </a:solidFill>
                      <a:prstDash val="solid"/>
                      <a:round/>
                      <a:headEnd type="none" w="med" len="med"/>
                      <a:tailEnd type="none" w="med" len="me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tx2">
                        <a:lumMod val="20000"/>
                        <a:lumOff val="80000"/>
                      </a:schemeClr>
                    </a:solidFill>
                  </a:tcPr>
                </a:tc>
                <a:extLst>
                  <a:ext uri="{0D108BD9-81ED-4DB2-BD59-A6C34878D82A}">
                    <a16:rowId xmlns:a16="http://schemas.microsoft.com/office/drawing/2014/main" val="10000"/>
                  </a:ext>
                </a:extLst>
              </a:tr>
              <a:tr h="4784819">
                <a:tc>
                  <a:txBody>
                    <a:bodyPr/>
                    <a:lstStyle/>
                    <a:p>
                      <a:r>
                        <a:rPr lang="en-GB" sz="1600"/>
                        <a:t>-Research a range of artists- collect images, make a visual study, include biographical information and analyse their artwork -Create your own ideas inspired by your chosen artist/s </a:t>
                      </a:r>
                      <a:endParaRPr lang="en-GB" sz="1600" dirty="0"/>
                    </a:p>
                    <a:p>
                      <a:r>
                        <a:rPr lang="en-GB" sz="1600" dirty="0"/>
                        <a:t>-Show a clear development of ideas- have they been manipulated, transformed and edited throughout the journey </a:t>
                      </a:r>
                    </a:p>
                  </a:txBody>
                  <a:tcPr>
                    <a:lnL w="12700" cmpd="sng">
                      <a:solidFill>
                        <a:schemeClr val="tx1"/>
                      </a:solidFill>
                      <a:prstDash val="solid"/>
                    </a:lnL>
                    <a:lnR w="12700" cmpd="sng">
                      <a:solidFill>
                        <a:schemeClr val="tx1"/>
                      </a:solidFill>
                      <a:prstDash val="solid"/>
                    </a:lnR>
                    <a:lnT w="12700" cap="flat" cmpd="sng" algn="ctr">
                      <a:solidFill>
                        <a:schemeClr val="tx1"/>
                      </a:solidFill>
                      <a:prstDash val="solid"/>
                      <a:round/>
                      <a:headEnd type="none" w="med" len="med"/>
                      <a:tailEnd type="none" w="med" len="med"/>
                    </a:lnT>
                    <a:lnB w="12700" cmpd="sng">
                      <a:solidFill>
                        <a:schemeClr val="tx1"/>
                      </a:solidFill>
                      <a:prstDash val="solid"/>
                    </a:lnB>
                  </a:tcPr>
                </a:tc>
                <a:tc>
                  <a:txBody>
                    <a:bodyPr/>
                    <a:lstStyle/>
                    <a:p>
                      <a:r>
                        <a:rPr lang="en-GB"/>
                        <a:t>-Explore with a wide variety of media, techniques and processes -Continually review and refine your work- consider the potential and the limitations of the media used </a:t>
                      </a:r>
                    </a:p>
                  </a:txBody>
                  <a:tcPr>
                    <a:lnL w="12700" cap="flat" cmpd="sng" algn="ctr">
                      <a:solidFill>
                        <a:schemeClr val="tx1"/>
                      </a:solidFill>
                      <a:prstDash val="solid"/>
                      <a:round/>
                      <a:headEnd type="none" w="med" len="med"/>
                      <a:tailEnd type="none" w="med" len="med"/>
                    </a:lnL>
                    <a:lnR w="12700" cmpd="sng">
                      <a:solidFill>
                        <a:schemeClr val="tx1"/>
                      </a:solidFill>
                      <a:prstDash val="solid"/>
                    </a:lnR>
                    <a:lnT w="12700" cap="flat" cmpd="sng" algn="ctr">
                      <a:solidFill>
                        <a:schemeClr val="tx1"/>
                      </a:solidFill>
                      <a:prstDash val="solid"/>
                      <a:round/>
                      <a:headEnd type="none" w="med" len="med"/>
                      <a:tailEnd type="none" w="med" len="med"/>
                    </a:lnT>
                    <a:lnB w="12700" cmpd="sng">
                      <a:solidFill>
                        <a:schemeClr val="tx1"/>
                      </a:solidFill>
                      <a:prstDash val="solid"/>
                    </a:lnB>
                  </a:tcPr>
                </a:tc>
                <a:tc>
                  <a:txBody>
                    <a:bodyPr/>
                    <a:lstStyle/>
                    <a:p>
                      <a:r>
                        <a:rPr lang="en-GB"/>
                        <a:t>-Take own photographs related to chosen theme/idea -Create a range of observational studies from primary and secondary sources -Use annotation to explain your idea/s and to reflect on your progress </a:t>
                      </a:r>
                    </a:p>
                    <a:p>
                      <a:endParaRPr lang="en-GB" dirty="0"/>
                    </a:p>
                    <a:p>
                      <a:endParaRPr lang="en-GB" dirty="0"/>
                    </a:p>
                    <a:p>
                      <a:r>
                        <a:rPr lang="en-GB" dirty="0"/>
                        <a:t>  </a:t>
                      </a:r>
                    </a:p>
                    <a:p>
                      <a:endParaRPr lang="en-GB" dirty="0"/>
                    </a:p>
                  </a:txBody>
                  <a:tcPr>
                    <a:lnL w="12700" cap="flat" cmpd="sng" algn="ctr">
                      <a:solidFill>
                        <a:schemeClr val="tx1"/>
                      </a:solidFill>
                      <a:prstDash val="solid"/>
                      <a:round/>
                      <a:headEnd type="none" w="med" len="med"/>
                      <a:tailEnd type="none" w="med" len="med"/>
                    </a:lnL>
                    <a:lnR w="12700" cmpd="sng">
                      <a:solidFill>
                        <a:schemeClr val="tx1"/>
                      </a:solidFill>
                      <a:prstDash val="solid"/>
                    </a:lnR>
                    <a:lnT w="12700" cap="flat" cmpd="sng" algn="ctr">
                      <a:solidFill>
                        <a:schemeClr val="tx1"/>
                      </a:solidFill>
                      <a:prstDash val="solid"/>
                      <a:round/>
                      <a:headEnd type="none" w="med" len="med"/>
                      <a:tailEnd type="none" w="med" len="med"/>
                    </a:lnT>
                    <a:lnB w="12700" cmpd="sng">
                      <a:solidFill>
                        <a:schemeClr val="tx1"/>
                      </a:solidFill>
                      <a:prstDash val="soli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-A final piece plan to document intentions for final piece and explanation -A final piece/s that realises what you intended to do </a:t>
                      </a:r>
                    </a:p>
                    <a:p>
                      <a:endParaRPr lang="en-GB"/>
                    </a:p>
                  </a:txBody>
                  <a:tcPr>
                    <a:lnL w="12700" cap="flat" cmpd="sng" algn="ctr">
                      <a:solidFill>
                        <a:schemeClr val="tx1"/>
                      </a:solidFill>
                      <a:prstDash val="solid"/>
                      <a:round/>
                      <a:headEnd type="none" w="med" len="med"/>
                      <a:tailEnd type="none" w="med" len="med"/>
                    </a:lnL>
                    <a:lnR w="12700" cmpd="sng">
                      <a:solidFill>
                        <a:schemeClr val="tx1"/>
                      </a:solidFill>
                      <a:prstDash val="solid"/>
                    </a:lnR>
                    <a:lnT w="12700" cap="flat" cmpd="sng" algn="ctr">
                      <a:solidFill>
                        <a:schemeClr val="tx1"/>
                      </a:solidFill>
                      <a:prstDash val="solid"/>
                      <a:round/>
                      <a:headEnd type="none" w="med" len="med"/>
                      <a:tailEnd type="none" w="med" len="med"/>
                    </a:lnT>
                    <a:lnB w="12700" cmpd="sng">
                      <a:solidFill>
                        <a:schemeClr val="tx1"/>
                      </a:solidFill>
                      <a:prstDash val="solid"/>
                    </a:lnB>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796880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08756" y="2781484"/>
            <a:ext cx="9016560" cy="1649650"/>
          </a:xfrm>
        </p:spPr>
        <p:txBody>
          <a:bodyPr lIns="91440" tIns="45720" rIns="91440" bIns="45720" anchor="ctr">
            <a:noAutofit/>
          </a:bodyPr>
          <a:lstStyle/>
          <a:p>
            <a:r>
              <a:rPr lang="en-GB" sz="2400" dirty="0"/>
              <a:t>Where should I start? </a:t>
            </a:r>
            <a:br>
              <a:rPr lang="en-GB" sz="2400" dirty="0"/>
            </a:br>
            <a:r>
              <a:rPr lang="en-GB" sz="2400" dirty="0"/>
              <a:t>You need to think about the following: </a:t>
            </a:r>
            <a:br>
              <a:rPr lang="en-GB" sz="2400" dirty="0"/>
            </a:br>
            <a:br>
              <a:rPr lang="en-GB" sz="2400" dirty="0"/>
            </a:br>
            <a:r>
              <a:rPr lang="en-GB" sz="2400" dirty="0"/>
              <a:t>• What subject/ theme are you most passionate about? </a:t>
            </a:r>
            <a:br>
              <a:rPr lang="en-GB" sz="2400" dirty="0"/>
            </a:br>
            <a:r>
              <a:rPr lang="en-GB" sz="2400" dirty="0"/>
              <a:t>• What is it about this subject that is interesting? </a:t>
            </a:r>
            <a:br>
              <a:rPr lang="en-GB" sz="2400" dirty="0"/>
            </a:br>
            <a:r>
              <a:rPr lang="en-GB" sz="2400" dirty="0"/>
              <a:t>• What other avenues could this branch into? </a:t>
            </a:r>
            <a:br>
              <a:rPr lang="en-GB" sz="2400" dirty="0"/>
            </a:br>
            <a:r>
              <a:rPr lang="en-GB" sz="2400" dirty="0"/>
              <a:t>• Will you be able to sustain this theme for a long period of time? </a:t>
            </a:r>
            <a:br>
              <a:rPr lang="en-GB" sz="2400" dirty="0"/>
            </a:br>
            <a:r>
              <a:rPr lang="en-GB" sz="2400" dirty="0"/>
              <a:t>• Can you think of any particular artists that could relate to it? </a:t>
            </a:r>
            <a:br>
              <a:rPr lang="en-GB" sz="2400" dirty="0"/>
            </a:br>
            <a:r>
              <a:rPr lang="en-GB" sz="2400" dirty="0"/>
              <a:t>• Are there any particular styles or  techniques that you can explore with?  </a:t>
            </a:r>
            <a:br>
              <a:rPr lang="en-GB" sz="2400" dirty="0"/>
            </a:br>
            <a:r>
              <a:rPr lang="en-GB" sz="2400" dirty="0"/>
              <a:t>• Are there any current galleries, exhibitions or events that could be relevant?  </a:t>
            </a:r>
            <a:br>
              <a:rPr lang="en-GB" sz="2400" dirty="0"/>
            </a:br>
            <a:r>
              <a:rPr lang="en-GB" sz="2400" dirty="0"/>
              <a:t>• What places, objects or things could you collect or photograph? </a:t>
            </a:r>
            <a:br>
              <a:rPr lang="en-GB" sz="2400" dirty="0"/>
            </a:br>
            <a:r>
              <a:rPr lang="en-GB" sz="2400" dirty="0"/>
              <a:t> </a:t>
            </a:r>
            <a:br>
              <a:rPr lang="en-GB" sz="2400" dirty="0"/>
            </a:br>
            <a:r>
              <a:rPr lang="en-GB" sz="2400" dirty="0"/>
              <a:t> </a:t>
            </a:r>
          </a:p>
        </p:txBody>
      </p:sp>
    </p:spTree>
    <p:extLst>
      <p:ext uri="{BB962C8B-B14F-4D97-AF65-F5344CB8AC3E}">
        <p14:creationId xmlns:p14="http://schemas.microsoft.com/office/powerpoint/2010/main" val="2423511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52255" y="3567592"/>
            <a:ext cx="10281920" cy="1472184"/>
          </a:xfrm>
        </p:spPr>
        <p:txBody>
          <a:bodyPr lIns="91440" tIns="45720" rIns="91440" bIns="45720" anchor="b">
            <a:noAutofit/>
          </a:bodyPr>
          <a:lstStyle/>
          <a:p>
            <a:r>
              <a:rPr lang="en-US" sz="4000" dirty="0"/>
              <a:t>‘A’ LEVEL ART and </a:t>
            </a:r>
            <a:r>
              <a:rPr lang="en-US" sz="4000"/>
              <a:t>DESIGN 2025</a:t>
            </a:r>
            <a:br>
              <a:rPr lang="en-US" sz="4000" dirty="0"/>
            </a:br>
            <a:r>
              <a:rPr lang="en-US" sz="4000" dirty="0"/>
              <a:t>Component 1: </a:t>
            </a:r>
            <a:br>
              <a:rPr lang="en-US" sz="4000" dirty="0"/>
            </a:br>
            <a:br>
              <a:rPr lang="en-US" sz="4000" dirty="0"/>
            </a:br>
            <a:r>
              <a:rPr lang="en-US" sz="4000" u="sng" dirty="0">
                <a:solidFill>
                  <a:schemeClr val="tx1"/>
                </a:solidFill>
              </a:rPr>
              <a:t>Summer Bridging Unit </a:t>
            </a:r>
            <a:br>
              <a:rPr lang="en-US" sz="4000" dirty="0"/>
            </a:br>
            <a:r>
              <a:rPr lang="en-US" sz="4000" dirty="0"/>
              <a:t>‘Preparation for The Personal Investigation’ </a:t>
            </a:r>
          </a:p>
        </p:txBody>
      </p:sp>
    </p:spTree>
    <p:extLst>
      <p:ext uri="{BB962C8B-B14F-4D97-AF65-F5344CB8AC3E}">
        <p14:creationId xmlns:p14="http://schemas.microsoft.com/office/powerpoint/2010/main" val="1910412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55330" y="187304"/>
            <a:ext cx="9493018" cy="4800600"/>
          </a:xfrm>
        </p:spPr>
        <p:txBody>
          <a:bodyPr lIns="91440" tIns="45720" rIns="91440" bIns="45720" anchor="t">
            <a:noAutofit/>
          </a:bodyPr>
          <a:lstStyle/>
          <a:p>
            <a:pPr marL="81915" indent="0" algn="ctr">
              <a:buNone/>
            </a:pPr>
            <a:r>
              <a:rPr lang="en-GB" sz="2800" b="1" dirty="0">
                <a:solidFill>
                  <a:schemeClr val="accent2"/>
                </a:solidFill>
              </a:rPr>
              <a:t>Summer Project </a:t>
            </a:r>
            <a:endParaRPr lang="en-US"/>
          </a:p>
          <a:p>
            <a:pPr marL="81915" indent="0">
              <a:buNone/>
            </a:pPr>
            <a:r>
              <a:rPr lang="en-GB" sz="2000" b="1" dirty="0">
                <a:solidFill>
                  <a:schemeClr val="accent2"/>
                </a:solidFill>
              </a:rPr>
              <a:t>Over the holiday, you will need to complete the following tasks: </a:t>
            </a:r>
          </a:p>
          <a:p>
            <a:pPr marL="81915" indent="0">
              <a:buNone/>
            </a:pPr>
            <a:r>
              <a:rPr lang="en-GB" sz="1600" b="1" dirty="0">
                <a:solidFill>
                  <a:schemeClr val="accent2"/>
                </a:solidFill>
              </a:rPr>
              <a:t>❑ To select a theme you are passionate about- this could link to people, places, objects, </a:t>
            </a:r>
          </a:p>
          <a:p>
            <a:pPr marL="81915" indent="0">
              <a:buNone/>
            </a:pPr>
            <a:r>
              <a:rPr lang="en-GB" sz="1600" b="1" dirty="0">
                <a:solidFill>
                  <a:schemeClr val="accent2"/>
                </a:solidFill>
              </a:rPr>
              <a:t>natural world, environment etc.</a:t>
            </a:r>
          </a:p>
          <a:p>
            <a:pPr marL="81915" indent="0">
              <a:buNone/>
            </a:pPr>
            <a:r>
              <a:rPr lang="en-GB" sz="1600" b="1" dirty="0">
                <a:solidFill>
                  <a:schemeClr val="accent2"/>
                </a:solidFill>
              </a:rPr>
              <a:t> ❑ Visit a gallery or exhibition and document this- photos, drawing, notes, sketches, ticket etc. </a:t>
            </a:r>
          </a:p>
          <a:p>
            <a:pPr marL="81915" indent="0">
              <a:buNone/>
            </a:pPr>
            <a:r>
              <a:rPr lang="en-GB" sz="1600" b="1" dirty="0">
                <a:solidFill>
                  <a:schemeClr val="accent2"/>
                </a:solidFill>
              </a:rPr>
              <a:t>❑ To collect images and take photographs related to your theme-whole images, sections, close </a:t>
            </a:r>
          </a:p>
          <a:p>
            <a:pPr marL="81915" indent="0">
              <a:buNone/>
            </a:pPr>
            <a:r>
              <a:rPr lang="en-GB" sz="1600" b="1" dirty="0">
                <a:solidFill>
                  <a:schemeClr val="accent2"/>
                </a:solidFill>
              </a:rPr>
              <a:t>up etc. </a:t>
            </a:r>
          </a:p>
          <a:p>
            <a:pPr marL="81915" indent="0">
              <a:buNone/>
            </a:pPr>
            <a:r>
              <a:rPr lang="en-GB" sz="1600" b="1" dirty="0">
                <a:solidFill>
                  <a:schemeClr val="accent2"/>
                </a:solidFill>
              </a:rPr>
              <a:t>❑  Create a range of drawings and studies from these and life using a range of different </a:t>
            </a:r>
          </a:p>
          <a:p>
            <a:pPr marL="81915" indent="0">
              <a:buNone/>
            </a:pPr>
            <a:r>
              <a:rPr lang="en-GB" sz="1600" b="1" dirty="0">
                <a:solidFill>
                  <a:schemeClr val="accent2"/>
                </a:solidFill>
              </a:rPr>
              <a:t>materials and techniques-try as many different ones as possible! </a:t>
            </a:r>
          </a:p>
          <a:p>
            <a:pPr marL="81915" indent="0">
              <a:buNone/>
            </a:pPr>
            <a:r>
              <a:rPr lang="en-GB" sz="1600" b="1" dirty="0">
                <a:solidFill>
                  <a:schemeClr val="accent2"/>
                </a:solidFill>
              </a:rPr>
              <a:t>❑ Find 2 artists that interest you- it could be their style, use of colour, materials they use etc. </a:t>
            </a:r>
          </a:p>
          <a:p>
            <a:pPr marL="81915" indent="0">
              <a:buNone/>
            </a:pPr>
            <a:r>
              <a:rPr lang="en-GB" sz="1600" b="1" dirty="0">
                <a:solidFill>
                  <a:schemeClr val="accent2"/>
                </a:solidFill>
              </a:rPr>
              <a:t>Document their work- a copy of their artwork, write some notes to explain it and include </a:t>
            </a:r>
          </a:p>
          <a:p>
            <a:pPr marL="81915" indent="0">
              <a:buNone/>
            </a:pPr>
            <a:r>
              <a:rPr lang="en-GB" sz="1600" b="1" dirty="0">
                <a:solidFill>
                  <a:schemeClr val="accent2"/>
                </a:solidFill>
              </a:rPr>
              <a:t>biographical information that is relevant. </a:t>
            </a:r>
          </a:p>
          <a:p>
            <a:pPr marL="81915" indent="0">
              <a:buNone/>
            </a:pPr>
            <a:r>
              <a:rPr lang="en-GB" sz="1600" b="1" dirty="0">
                <a:solidFill>
                  <a:schemeClr val="accent2"/>
                </a:solidFill>
              </a:rPr>
              <a:t>❑ Create a variety of studies from your sources but now try them in the style of your chosen artists- consider the artists style, technique and use of media etc.  </a:t>
            </a:r>
          </a:p>
          <a:p>
            <a:pPr marL="81915" indent="0">
              <a:buNone/>
            </a:pPr>
            <a:r>
              <a:rPr lang="en-GB" sz="1600" b="1" dirty="0">
                <a:solidFill>
                  <a:schemeClr val="accent2"/>
                </a:solidFill>
              </a:rPr>
              <a:t>❑ Use notes/annotations to support your work so far- this could include explanations or </a:t>
            </a:r>
          </a:p>
          <a:p>
            <a:pPr marL="81915" indent="0">
              <a:buNone/>
            </a:pPr>
            <a:r>
              <a:rPr lang="en-GB" sz="1600" b="1" dirty="0">
                <a:solidFill>
                  <a:schemeClr val="accent2"/>
                </a:solidFill>
              </a:rPr>
              <a:t>reflections. </a:t>
            </a:r>
          </a:p>
          <a:p>
            <a:pPr marL="81915" indent="0">
              <a:buNone/>
            </a:pPr>
            <a:r>
              <a:rPr lang="en-GB" sz="1600" b="1" dirty="0">
                <a:solidFill>
                  <a:schemeClr val="accent2"/>
                </a:solidFill>
              </a:rPr>
              <a:t>Document your project in any format you wish- sketchbook, sheets, folder, concertina etc. </a:t>
            </a:r>
          </a:p>
        </p:txBody>
      </p:sp>
    </p:spTree>
    <p:extLst>
      <p:ext uri="{BB962C8B-B14F-4D97-AF65-F5344CB8AC3E}">
        <p14:creationId xmlns:p14="http://schemas.microsoft.com/office/powerpoint/2010/main" val="1777295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948596" y="553889"/>
            <a:ext cx="7341478" cy="6113081"/>
          </a:xfrm>
        </p:spPr>
        <p:txBody>
          <a:bodyPr>
            <a:noAutofit/>
          </a:bodyPr>
          <a:lstStyle/>
          <a:p>
            <a:pPr marL="0" indent="0">
              <a:buNone/>
            </a:pPr>
            <a:r>
              <a:rPr lang="en-GB" sz="1400" dirty="0"/>
              <a:t>You must visit a gallery, museum or exhibition over the summer holidays and research a selection of art/textiles/sculptural work which you are inspired by.</a:t>
            </a:r>
          </a:p>
          <a:p>
            <a:pPr marL="0" indent="0">
              <a:buNone/>
            </a:pPr>
            <a:r>
              <a:rPr lang="en-GB" sz="1400" dirty="0"/>
              <a:t>Take photographs of the work and buy some post cards. </a:t>
            </a:r>
          </a:p>
          <a:p>
            <a:pPr marL="0" indent="0">
              <a:buNone/>
            </a:pPr>
            <a:r>
              <a:rPr lang="en-GB" sz="1400" dirty="0"/>
              <a:t>In your sketchbook you must dedicate at least one double page of write up with own illustrations. Present your studies and write in our own words discussing …</a:t>
            </a:r>
          </a:p>
          <a:p>
            <a:pPr marL="0" indent="0">
              <a:buNone/>
            </a:pPr>
            <a:r>
              <a:rPr lang="en-GB" sz="1400" dirty="0"/>
              <a:t>Why you chose this particular piece of work. Who is the artist &amp; when was the piece made? What is the title of the work. What art media, textile materials etc. has the artist used to make this work. Discuss any overriding themes that the artist is exploring and how it might link to your own Personal Investigation. </a:t>
            </a:r>
          </a:p>
          <a:p>
            <a:pPr marL="0" indent="0">
              <a:buNone/>
            </a:pPr>
            <a:r>
              <a:rPr lang="en-GB" sz="1400" dirty="0"/>
              <a:t>Give your </a:t>
            </a:r>
            <a:r>
              <a:rPr lang="en-GB" sz="1400" b="1" dirty="0"/>
              <a:t>own personal views and opinions </a:t>
            </a:r>
            <a:r>
              <a:rPr lang="en-GB" sz="1400" dirty="0"/>
              <a:t>to </a:t>
            </a:r>
            <a:r>
              <a:rPr lang="en-GB" sz="1400" b="1" dirty="0"/>
              <a:t>thoroughly analyse and evaluate.</a:t>
            </a:r>
          </a:p>
          <a:p>
            <a:pPr marL="0" indent="0">
              <a:buNone/>
            </a:pPr>
            <a:endParaRPr lang="en-GB" sz="1400" b="1" dirty="0"/>
          </a:p>
          <a:p>
            <a:pPr marL="0" indent="0">
              <a:buNone/>
            </a:pPr>
            <a:r>
              <a:rPr lang="en-GB" sz="1400" dirty="0"/>
              <a:t> </a:t>
            </a:r>
            <a:r>
              <a:rPr lang="en-US" sz="2400" b="1" dirty="0">
                <a:solidFill>
                  <a:schemeClr val="accent2"/>
                </a:solidFill>
              </a:rPr>
              <a:t>                 Task 2: ARTISTIC RESPONSE </a:t>
            </a:r>
            <a:endParaRPr lang="en-GB" sz="2400" b="1" dirty="0">
              <a:solidFill>
                <a:schemeClr val="accent2"/>
              </a:solidFill>
            </a:endParaRPr>
          </a:p>
          <a:p>
            <a:pPr marL="0" indent="0">
              <a:buNone/>
            </a:pPr>
            <a:r>
              <a:rPr lang="en-GB" sz="1400" dirty="0"/>
              <a:t>Make at least TWO PERSONAL Textiles</a:t>
            </a:r>
            <a:r>
              <a:rPr lang="en-GB" sz="1400" b="1" dirty="0"/>
              <a:t> and or Fine art responses to work </a:t>
            </a:r>
            <a:r>
              <a:rPr lang="en-GB" sz="1400" dirty="0"/>
              <a:t>by using </a:t>
            </a:r>
            <a:r>
              <a:rPr lang="en-GB" sz="1400" b="1" dirty="0"/>
              <a:t>a range of Art and Textile materials that you have to hand over the holidays.  </a:t>
            </a:r>
          </a:p>
          <a:p>
            <a:pPr marL="0" indent="0">
              <a:buNone/>
            </a:pPr>
            <a:r>
              <a:rPr lang="en-GB" sz="1400" b="1" dirty="0"/>
              <a:t>Present your responses in your sketch book</a:t>
            </a:r>
            <a:r>
              <a:rPr lang="en-GB" sz="1400" dirty="0"/>
              <a:t>. </a:t>
            </a:r>
            <a:r>
              <a:rPr lang="en-GB" sz="1400" b="1" dirty="0"/>
              <a:t>Analyse and evaluate your outcomes </a:t>
            </a:r>
            <a:r>
              <a:rPr lang="en-GB" sz="1400" dirty="0"/>
              <a:t>with detailed and descriptive personal comments, views and opinions.  </a:t>
            </a:r>
          </a:p>
          <a:p>
            <a:pPr marL="0" indent="0">
              <a:buNone/>
            </a:pPr>
            <a:r>
              <a:rPr lang="en-GB" sz="1400" b="1" dirty="0"/>
              <a:t>REMEMBER TO INCLUDE KEY ELEMENTS IN YOUR ANNOTATIONS: </a:t>
            </a:r>
          </a:p>
          <a:p>
            <a:pPr marL="0" indent="0">
              <a:buNone/>
            </a:pPr>
            <a:r>
              <a:rPr lang="en-GB" sz="1200" b="1" i="1" dirty="0"/>
              <a:t>CONTENT, MOOD, THEME, COMPOSITION, TECHNIQUES, USE OF MEDIA AND MATERIALS AND HOW AND WHY THIS WORK COULD LINK TO YOUR OWN FUTURE PERSONAL INVESTIGATION.</a:t>
            </a:r>
          </a:p>
          <a:p>
            <a:pPr marL="0" indent="0">
              <a:buNone/>
            </a:pPr>
            <a:endParaRPr lang="en-GB" sz="1200" b="1" i="1" dirty="0"/>
          </a:p>
          <a:p>
            <a:pPr marL="0" indent="0">
              <a:buNone/>
            </a:pPr>
            <a:r>
              <a:rPr lang="en-GB" sz="1200" b="1" dirty="0"/>
              <a:t>Be inspired by the richness and variety of Art around you. Good Luck and do your best.</a:t>
            </a:r>
          </a:p>
          <a:p>
            <a:pPr marL="82296" indent="0">
              <a:buNone/>
            </a:pPr>
            <a:r>
              <a:rPr lang="en-GB" sz="1200" b="1" dirty="0"/>
              <a:t>Ms McKenna, Mrs </a:t>
            </a:r>
            <a:r>
              <a:rPr lang="en-GB" sz="1200" b="1" dirty="0" err="1"/>
              <a:t>Maides</a:t>
            </a:r>
            <a:r>
              <a:rPr lang="en-GB" sz="1200" b="1" dirty="0"/>
              <a:t> and Mrs James. </a:t>
            </a:r>
          </a:p>
          <a:p>
            <a:pPr marL="82296" indent="0">
              <a:buNone/>
            </a:pPr>
            <a:endParaRPr lang="en-GB" sz="1200" b="1" dirty="0"/>
          </a:p>
        </p:txBody>
      </p:sp>
      <p:sp>
        <p:nvSpPr>
          <p:cNvPr id="13" name="Title 12"/>
          <p:cNvSpPr>
            <a:spLocks noGrp="1"/>
          </p:cNvSpPr>
          <p:nvPr>
            <p:ph type="title"/>
          </p:nvPr>
        </p:nvSpPr>
        <p:spPr>
          <a:xfrm>
            <a:off x="1413641" y="-179332"/>
            <a:ext cx="10505089" cy="1143000"/>
          </a:xfrm>
        </p:spPr>
        <p:txBody>
          <a:bodyPr>
            <a:noAutofit/>
          </a:bodyPr>
          <a:lstStyle/>
          <a:p>
            <a:pPr algn="ctr"/>
            <a:r>
              <a:rPr lang="en-US" sz="2400" dirty="0"/>
              <a:t>Task 1: ART APPRECIATION- Gallery/Exhibition Visit</a:t>
            </a:r>
            <a:br>
              <a:rPr lang="en-US" sz="2400"/>
            </a:br>
            <a:endParaRPr lang="en-US" sz="2000"/>
          </a:p>
        </p:txBody>
      </p:sp>
      <p:pic>
        <p:nvPicPr>
          <p:cNvPr id="6" name="Picture 2" descr="Q:\Art\Moderation 2014\IMG_3372.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273" t="6676" r="1818"/>
          <a:stretch/>
        </p:blipFill>
        <p:spPr bwMode="auto">
          <a:xfrm>
            <a:off x="9290074" y="856617"/>
            <a:ext cx="2793627" cy="2030341"/>
          </a:xfrm>
          <a:prstGeom prst="rect">
            <a:avLst/>
          </a:prstGeom>
          <a:noFill/>
          <a:ln w="57150">
            <a:solidFill>
              <a:schemeClr val="bg1"/>
            </a:solidFill>
          </a:ln>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t="7230" b="4699"/>
          <a:stretch/>
        </p:blipFill>
        <p:spPr>
          <a:xfrm>
            <a:off x="9290074" y="3391382"/>
            <a:ext cx="2655065" cy="3042976"/>
          </a:xfrm>
          <a:prstGeom prst="rect">
            <a:avLst/>
          </a:prstGeom>
          <a:ln w="76200">
            <a:solidFill>
              <a:schemeClr val="bg1"/>
            </a:solidFill>
          </a:ln>
        </p:spPr>
      </p:pic>
    </p:spTree>
    <p:extLst>
      <p:ext uri="{BB962C8B-B14F-4D97-AF65-F5344CB8AC3E}">
        <p14:creationId xmlns:p14="http://schemas.microsoft.com/office/powerpoint/2010/main" val="42111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09428" y="3208906"/>
            <a:ext cx="9203243" cy="1143000"/>
          </a:xfrm>
        </p:spPr>
        <p:txBody>
          <a:bodyPr lIns="91440" tIns="45720" rIns="91440" bIns="45720" anchor="ctr">
            <a:noAutofit/>
          </a:bodyPr>
          <a:lstStyle/>
          <a:p>
            <a:r>
              <a:rPr lang="en-GB" sz="2400" dirty="0"/>
              <a:t>Equipment List </a:t>
            </a:r>
            <a:br>
              <a:rPr lang="en-GB" sz="2400" dirty="0"/>
            </a:br>
            <a:r>
              <a:rPr lang="en-GB" sz="2000" dirty="0"/>
              <a:t>Please find below a suggested list of materials for A Level Art: </a:t>
            </a:r>
            <a:br>
              <a:rPr lang="en-GB" sz="2000" dirty="0"/>
            </a:br>
            <a:r>
              <a:rPr lang="en-GB" sz="1800" dirty="0"/>
              <a:t>❑ A3 Sketchbook </a:t>
            </a:r>
            <a:br>
              <a:rPr lang="en-GB" sz="1800" dirty="0"/>
            </a:br>
            <a:r>
              <a:rPr lang="en-GB" sz="1800" dirty="0"/>
              <a:t>❑ A selection of drawing pencils-(B, 2B, 4B etc.) </a:t>
            </a:r>
            <a:br>
              <a:rPr lang="en-GB" sz="1800" dirty="0"/>
            </a:br>
            <a:r>
              <a:rPr lang="en-GB" sz="1800" dirty="0"/>
              <a:t>❑ Masking tape </a:t>
            </a:r>
            <a:br>
              <a:rPr lang="en-GB" sz="1800" dirty="0"/>
            </a:br>
            <a:r>
              <a:rPr lang="en-GB" sz="1800" dirty="0"/>
              <a:t>❑ Acrylic paint</a:t>
            </a:r>
            <a:br>
              <a:rPr lang="en-GB" sz="1800" dirty="0"/>
            </a:br>
            <a:r>
              <a:rPr lang="en-GB" sz="1800" dirty="0"/>
              <a:t>❑ Watercolour palette or tin </a:t>
            </a:r>
            <a:br>
              <a:rPr lang="en-GB" sz="1800" dirty="0"/>
            </a:br>
            <a:r>
              <a:rPr lang="en-GB" sz="1800" dirty="0"/>
              <a:t>❑ A selection of paintbrushes- (soft and stiff bristle) </a:t>
            </a:r>
            <a:br>
              <a:rPr lang="en-GB" sz="1800" dirty="0"/>
            </a:br>
            <a:r>
              <a:rPr lang="en-GB" sz="1800" dirty="0"/>
              <a:t>❑ Pastels- soft/oil </a:t>
            </a:r>
            <a:br>
              <a:rPr lang="en-GB" sz="1800" dirty="0"/>
            </a:br>
            <a:r>
              <a:rPr lang="en-GB" sz="1800" dirty="0"/>
              <a:t>❑ Soft coloured pencils or watercolour/Aquarelle </a:t>
            </a:r>
            <a:br>
              <a:rPr lang="en-GB" sz="1800" dirty="0"/>
            </a:br>
            <a:r>
              <a:rPr lang="en-GB" sz="1800" dirty="0"/>
              <a:t>❑ Charcoal- compressed or pencil </a:t>
            </a:r>
            <a:br>
              <a:rPr lang="en-GB" sz="1800" dirty="0"/>
            </a:br>
            <a:r>
              <a:rPr lang="en-GB" sz="1800" dirty="0"/>
              <a:t>❑ Selection of inks </a:t>
            </a:r>
            <a:br>
              <a:rPr lang="en-GB" sz="1800" dirty="0"/>
            </a:br>
            <a:r>
              <a:rPr lang="en-GB" sz="1800" dirty="0"/>
              <a:t>❑ Selection of pens- fine liners </a:t>
            </a:r>
            <a:br>
              <a:rPr lang="en-GB" sz="1800" dirty="0"/>
            </a:br>
            <a:r>
              <a:rPr lang="en-GB" sz="2000" dirty="0"/>
              <a:t>Equipment</a:t>
            </a:r>
            <a:br>
              <a:rPr lang="en-GB" sz="2000" dirty="0"/>
            </a:br>
            <a:r>
              <a:rPr lang="en-GB" sz="1600" dirty="0"/>
              <a:t>All students must have a basic art/ textiles kit. You should put your own together before the start of the course. For Art this should include a drawing pencil set, rubber, and sharpener, drawing pens, acrylic paints/oil/chalk pastels, paint brushes sizes 2,4,6, 8; a selection of A3/A4 plain coloured paper/card and A3 sketch books etc.</a:t>
            </a:r>
            <a:br>
              <a:rPr lang="en-GB" sz="1600" dirty="0"/>
            </a:br>
            <a:br>
              <a:rPr lang="en-GB" sz="1600" dirty="0"/>
            </a:br>
            <a:r>
              <a:rPr lang="en-GB" sz="1600" dirty="0"/>
              <a:t>For Textiles you will need embroidery needles, threads, fabric paints, beads, selection of coloured printed fabrics, A4 Pink Pig sketchbook </a:t>
            </a:r>
            <a:br>
              <a:rPr lang="en-GB" sz="1600" dirty="0"/>
            </a:br>
            <a:r>
              <a:rPr lang="en-GB" sz="1600" dirty="0"/>
              <a:t>Every student must contribute the sum of  £20 to cover the costs of the sketchbooks and general art/textiles equipment and colour photocopying at the beginning of the course. </a:t>
            </a:r>
            <a:br>
              <a:rPr lang="en-GB" sz="1600" dirty="0"/>
            </a:br>
            <a:br>
              <a:rPr lang="en-GB" sz="1600" dirty="0">
                <a:latin typeface="Times New Roman" panose="02020603050405020304" pitchFamily="18" charset="0"/>
                <a:ea typeface="Times New Roman" panose="02020603050405020304" pitchFamily="18" charset="0"/>
              </a:rPr>
            </a:br>
            <a:br>
              <a:rPr lang="en-GB" sz="2400" dirty="0"/>
            </a:br>
            <a:r>
              <a:rPr lang="en-GB" sz="2400" dirty="0"/>
              <a:t> </a:t>
            </a:r>
            <a:endParaRPr lang="en-GB" sz="2400"/>
          </a:p>
        </p:txBody>
      </p:sp>
    </p:spTree>
    <p:extLst>
      <p:ext uri="{BB962C8B-B14F-4D97-AF65-F5344CB8AC3E}">
        <p14:creationId xmlns:p14="http://schemas.microsoft.com/office/powerpoint/2010/main" val="682065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ressed Leaves design template">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extLst>
    <a:ext uri="{05A4C25C-085E-4340-85A3-A5531E510DB2}">
      <thm15:themeFamily xmlns:thm15="http://schemas.microsoft.com/office/thememl/2012/main" name="Pressed Leaves design template" id="{6021251C-C356-4674-99CE-A4F368EAD86C}" vid="{7E847B84-E5B3-499F-AFCD-1BE4EBBEF5B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ec85ad85-a7ee-4b14-abf3-72c6228532a7">
      <Terms xmlns="http://schemas.microsoft.com/office/infopath/2007/PartnerControls"/>
    </lcf76f155ced4ddcb4097134ff3c332f>
    <TaxCatchAll xmlns="18b3ad93-091b-45fa-a254-9e70500a7a7d"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03E555465F15541BD5445097D96C1CC" ma:contentTypeVersion="23" ma:contentTypeDescription="Create a new document." ma:contentTypeScope="" ma:versionID="7f30349bbe946819a17585ea98fe6253">
  <xsd:schema xmlns:xsd="http://www.w3.org/2001/XMLSchema" xmlns:xs="http://www.w3.org/2001/XMLSchema" xmlns:p="http://schemas.microsoft.com/office/2006/metadata/properties" xmlns:ns1="http://schemas.microsoft.com/sharepoint/v3" xmlns:ns2="18b3ad93-091b-45fa-a254-9e70500a7a7d" xmlns:ns3="ec85ad85-a7ee-4b14-abf3-72c6228532a7" targetNamespace="http://schemas.microsoft.com/office/2006/metadata/properties" ma:root="true" ma:fieldsID="78251673dd389ef7c0f887114f0b838b" ns1:_="" ns2:_="" ns3:_="">
    <xsd:import namespace="http://schemas.microsoft.com/sharepoint/v3"/>
    <xsd:import namespace="18b3ad93-091b-45fa-a254-9e70500a7a7d"/>
    <xsd:import namespace="ec85ad85-a7ee-4b14-abf3-72c6228532a7"/>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1:_ip_UnifiedCompliancePolicyProperties" minOccurs="0"/>
                <xsd:element ref="ns1:_ip_UnifiedCompliancePolicyUIAction"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8b3ad93-091b-45fa-a254-9e70500a7a7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element name="TaxCatchAll" ma:index="27" nillable="true" ma:displayName="Taxonomy Catch All Column" ma:hidden="true" ma:list="{0cefc93a-a08c-468f-9933-eb1466f3c885}" ma:internalName="TaxCatchAll" ma:showField="CatchAllData" ma:web="18b3ad93-091b-45fa-a254-9e70500a7a7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ec85ad85-a7ee-4b14-abf3-72c6228532a7"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AutoTags" ma:index="15" nillable="true" ma:displayName="MediaServiceAutoTags" ma:description="" ma:internalName="MediaServiceAutoTags" ma:readOnly="true">
      <xsd:simpleType>
        <xsd:restriction base="dms:Text"/>
      </xsd:simpleType>
    </xsd:element>
    <xsd:element name="MediaServiceLocation" ma:index="16" nillable="true" ma:displayName="MediaServiceLocation" ma:description="" ma:internalName="MediaServiceLocation" ma:readOnly="true">
      <xsd:simpleType>
        <xsd:restriction base="dms:Text"/>
      </xsd:simpleType>
    </xsd:element>
    <xsd:element name="MediaServiceOCR" ma:index="17" nillable="true" ma:displayName="MediaServiceOCR"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AutoKeyPoints" ma:index="22" nillable="true" ma:displayName="MediaServiceAutoKeyPoints" ma:hidden="true" ma:internalName="MediaServiceAutoKeyPoints" ma:readOnly="true">
      <xsd:simpleType>
        <xsd:restriction base="dms:Note"/>
      </xsd:simpleType>
    </xsd:element>
    <xsd:element name="MediaServiceKeyPoints" ma:index="23" nillable="true" ma:displayName="KeyPoints" ma:internalName="MediaServiceKeyPoints" ma:readOnly="true">
      <xsd:simpleType>
        <xsd:restriction base="dms:Note">
          <xsd:maxLength value="255"/>
        </xsd:restriction>
      </xsd:simpleType>
    </xsd:element>
    <xsd:element name="MediaLengthInSeconds" ma:index="24" nillable="true" ma:displayName="Length (seconds)" ma:internalName="MediaLengthInSeconds" ma:readOnly="true">
      <xsd:simpleType>
        <xsd:restriction base="dms:Unknown"/>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bc0bf0ea-e607-422f-9fb4-f13c83aa8db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8"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BillingMetadata" ma:index="30"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56ABE1D-A4D0-4D22-BD2F-97D2A80854BD}">
  <ds:schemaRefs>
    <ds:schemaRef ds:uri="http://purl.org/dc/elements/1.1/"/>
    <ds:schemaRef ds:uri="http://schemas.microsoft.com/office/2006/metadata/properties"/>
    <ds:schemaRef ds:uri="http://schemas.microsoft.com/sharepoint/v3"/>
    <ds:schemaRef ds:uri="http://purl.org/dc/terms/"/>
    <ds:schemaRef ds:uri="18b3ad93-091b-45fa-a254-9e70500a7a7d"/>
    <ds:schemaRef ds:uri="http://schemas.microsoft.com/office/2006/documentManagement/types"/>
    <ds:schemaRef ds:uri="http://schemas.microsoft.com/office/infopath/2007/PartnerControls"/>
    <ds:schemaRef ds:uri="http://schemas.openxmlformats.org/package/2006/metadata/core-properties"/>
    <ds:schemaRef ds:uri="ec85ad85-a7ee-4b14-abf3-72c6228532a7"/>
    <ds:schemaRef ds:uri="http://www.w3.org/XML/1998/namespace"/>
    <ds:schemaRef ds:uri="http://purl.org/dc/dcmitype/"/>
  </ds:schemaRefs>
</ds:datastoreItem>
</file>

<file path=customXml/itemProps2.xml><?xml version="1.0" encoding="utf-8"?>
<ds:datastoreItem xmlns:ds="http://schemas.openxmlformats.org/officeDocument/2006/customXml" ds:itemID="{D3465731-8916-4747-BFB6-0B8BA8C5910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18b3ad93-091b-45fa-a254-9e70500a7a7d"/>
    <ds:schemaRef ds:uri="ec85ad85-a7ee-4b14-abf3-72c6228532a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4628B74-F920-4210-818F-BB5C037919B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TotalTime>
  <Words>1663</Words>
  <Application>Microsoft Office PowerPoint</Application>
  <PresentationFormat>Widescreen</PresentationFormat>
  <Paragraphs>83</Paragraphs>
  <Slides>11</Slides>
  <Notes>2</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Pressed Leaves design template</vt:lpstr>
      <vt:lpstr>Progression - Art  ‘A’ LEVEL ART and DESIGN 2026  Contents:   What areas of Art &amp; Design can I study?  Where should I start?  Equipment List  Reading List Tasks    </vt:lpstr>
      <vt:lpstr>PowerPoint Presentation</vt:lpstr>
      <vt:lpstr>PowerPoint Presentation</vt:lpstr>
      <vt:lpstr>PowerPoint Presentation</vt:lpstr>
      <vt:lpstr>Where should I start?  You need to think about the following:   • What subject/ theme are you most passionate about?  • What is it about this subject that is interesting?  • What other avenues could this branch into?  • Will you be able to sustain this theme for a long period of time?  • Can you think of any particular artists that could relate to it?  • Are there any particular styles or  techniques that you can explore with?   • Are there any current galleries, exhibitions or events that could be relevant?   • What places, objects or things could you collect or photograph?     </vt:lpstr>
      <vt:lpstr>‘A’ LEVEL ART and DESIGN 2025 Component 1:   Summer Bridging Unit  ‘Preparation for The Personal Investigation’ </vt:lpstr>
      <vt:lpstr>PowerPoint Presentation</vt:lpstr>
      <vt:lpstr>Task 1: ART APPRECIATION- Gallery/Exhibition Visit </vt:lpstr>
      <vt:lpstr>Equipment List  Please find below a suggested list of materials for A Level Art:  ❑ A3 Sketchbook  ❑ A selection of drawing pencils-(B, 2B, 4B etc.)  ❑ Masking tape  ❑ Acrylic paint ❑ Watercolour palette or tin  ❑ A selection of paintbrushes- (soft and stiff bristle)  ❑ Pastels- soft/oil  ❑ Soft coloured pencils or watercolour/Aquarelle  ❑ Charcoal- compressed or pencil  ❑ Selection of inks  ❑ Selection of pens- fine liners  Equipment All students must have a basic art/ textiles kit. You should put your own together before the start of the course. For Art this should include a drawing pencil set, rubber, and sharpener, drawing pens, acrylic paints/oil/chalk pastels, paint brushes sizes 2,4,6, 8; a selection of A3/A4 plain coloured paper/card and A3 sketch books etc.  For Textiles you will need embroidery needles, threads, fabric paints, beads, selection of coloured printed fabrics, A4 Pink Pig sketchbook  Every student must contribute the sum of  £20 to cover the costs of the sketchbooks and general art/textiles equipment and colour photocopying at the beginning of the course.     </vt:lpstr>
      <vt:lpstr>Suggested Reading   Websites: https://www.studentartguide.com/  https://www.theartnewspaper.com/  https://www.artforum.com/  http://www.artnews.com/  http://artreport.com/  http://www.tate.org.uk/art/artists/a-z  https://www.artsy.net/artists  https://artuk.org/discover/artists    </vt:lpstr>
      <vt:lpstr>Books:  Thinking About Art: A Thematic Guide to Art History by Peter Huntsman (2015)  What Are You Looking At? 150 Years of Modern Art in the Blink of an Eye by Will Gompertz (2016)  Think Like an Artist by Will Gompertz (2015)  Looking at Pictures by Susan Woodford (2018)  The Art Book by Tom Melick (2014)  The Art of Creative Thinking by Rod Judkins (2015)  100 Artists’ Manifestos from the Futurists to the Stuckists by Alex Danchev (2011)   textiles examples Reading List Tasks:  • Collate notes about key subject matter, record quotes and any other relevant information. • Create a visual mind map of key ideas. Use drawings, images and photographs to illustrate this. • List key terms and vocabulary- research meanings and/or context. • Write a list of key questions and/or discussions points that are raised.     </vt:lpstr>
    </vt:vector>
  </TitlesOfParts>
  <Company>Hayes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 TEXTILES 2017 – 2018 Theme: ‘Habitat’</dc:title>
  <dc:creator>Dean H Mrs</dc:creator>
  <cp:lastModifiedBy>Swindells K Mrs</cp:lastModifiedBy>
  <cp:revision>48</cp:revision>
  <cp:lastPrinted>2023-07-10T07:31:18Z</cp:lastPrinted>
  <dcterms:created xsi:type="dcterms:W3CDTF">2017-07-11T07:57:26Z</dcterms:created>
  <dcterms:modified xsi:type="dcterms:W3CDTF">2026-07-17T08:17:00Z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0x010100503E555465F15541BD5445097D96C1CC</vt:lpwstr>
  </property>
  <property fmtid="{D5CDD505-2E9C-101B-9397-08002B2CF9AE}" pid="3" name="MediaServiceImageTags">
    <vt:lpwstr/>
  </property>
</Properties>
</file>