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</p:sldMasterIdLst>
  <p:notesMasterIdLst>
    <p:notesMasterId r:id="rId8"/>
  </p:notesMasterIdLst>
  <p:sldIdLst>
    <p:sldId id="263" r:id="rId5"/>
    <p:sldId id="264" r:id="rId6"/>
    <p:sldId id="265" r:id="rId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3E84"/>
    <a:srgbClr val="EB5D9B"/>
    <a:srgbClr val="30BCE4"/>
    <a:srgbClr val="EB5E9C"/>
    <a:srgbClr val="FBBF00"/>
    <a:srgbClr val="076F32"/>
    <a:srgbClr val="8CA62B"/>
    <a:srgbClr val="8DA62E"/>
    <a:srgbClr val="2CBCE3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1"/>
    <p:restoredTop sz="94658"/>
  </p:normalViewPr>
  <p:slideViewPr>
    <p:cSldViewPr snapToGrid="0" snapToObjects="1">
      <p:cViewPr varScale="1">
        <p:scale>
          <a:sx n="60" d="100"/>
          <a:sy n="60" d="100"/>
        </p:scale>
        <p:origin x="10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82A95-1E55-469A-A304-430538C34CBB}" type="datetimeFigureOut">
              <a:rPr lang="en-GB" smtClean="0"/>
              <a:t>24/03/2026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AD5D1-3916-44CA-AF02-97076CA86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00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ABF58-FD21-1C95-4B0C-236C26106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E652C-9D73-13BB-E834-FE0D287DC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7E063-7D38-6CB3-808B-0292B3F2F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B08-BCFF-2505-4EC3-64E45CEBC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37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06C4-81AE-B920-1ED2-5356D3330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85DAB-5743-E898-0794-8011EA3C5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F067F-6CD5-C896-4C03-3A77727D7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3FA67-4D6C-E116-E8A4-3EB6BCE09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83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D8BF9-8F87-85EB-B17F-66388A68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323C2-669A-FC75-0E75-C8F23DC5B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AD34D-CB6E-E8ED-7809-EDA0E5023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29F3D-23D9-9CCF-D4DF-FA253DE08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37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0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6257-F35A-464B-8E05-18A3B2E389FE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2FA0-3A40-B24E-8C1D-F3D450C60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7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9FA3C3-E1F2-969F-DF8F-FD8BF6416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BEC08B-A2E8-563D-94DD-D0E01119B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573007"/>
              </p:ext>
            </p:extLst>
          </p:nvPr>
        </p:nvGraphicFramePr>
        <p:xfrm>
          <a:off x="157782" y="1470853"/>
          <a:ext cx="7509010" cy="20368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1802">
                  <a:extLst>
                    <a:ext uri="{9D8B030D-6E8A-4147-A177-3AD203B41FA5}">
                      <a16:colId xmlns:a16="http://schemas.microsoft.com/office/drawing/2014/main" val="2219491278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263824912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184243806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1490439424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4258597084"/>
                    </a:ext>
                  </a:extLst>
                </a:gridCol>
              </a:tblGrid>
              <a:tr h="203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Butchers Sausages With Onion Gravy</a:t>
                      </a: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Grilled Veggie Sausages With Onion Gravy</a:t>
                      </a: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Mashed Potato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Broccoli &amp; Carrots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Extras: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Yorkshire Pudding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Singapore Chicken Laksa Curry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Chickpea Vegetable Laksa Curry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Rice</a:t>
                      </a:r>
                      <a:b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 Salad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 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Prawn Crackers</a:t>
                      </a:r>
                      <a:endParaRPr lang="en-GB" sz="9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Con Carne With Sour Cream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 Curious Chilli Non-carne With Sour Cream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Zesty Lime &amp; Coriander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Chopped Salad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Soft Or Crispy Tortilla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Panko Chicken Burger With Curry Mayo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Bean Burger With Curry Mayo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Wedges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 Slaw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 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Slices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Fillet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&amp; Onion Turnover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Curry Sauce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9442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6D24B31-2C34-2AFB-57DD-5238AE81A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61853"/>
              </p:ext>
            </p:extLst>
          </p:nvPr>
        </p:nvGraphicFramePr>
        <p:xfrm>
          <a:off x="168980" y="5139416"/>
          <a:ext cx="6720919" cy="1123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832">
                  <a:extLst>
                    <a:ext uri="{9D8B030D-6E8A-4147-A177-3AD203B41FA5}">
                      <a16:colId xmlns:a16="http://schemas.microsoft.com/office/drawing/2014/main" val="2420446914"/>
                    </a:ext>
                  </a:extLst>
                </a:gridCol>
                <a:gridCol w="1266782">
                  <a:extLst>
                    <a:ext uri="{9D8B030D-6E8A-4147-A177-3AD203B41FA5}">
                      <a16:colId xmlns:a16="http://schemas.microsoft.com/office/drawing/2014/main" val="80891071"/>
                    </a:ext>
                  </a:extLst>
                </a:gridCol>
                <a:gridCol w="1287549">
                  <a:extLst>
                    <a:ext uri="{9D8B030D-6E8A-4147-A177-3AD203B41FA5}">
                      <a16:colId xmlns:a16="http://schemas.microsoft.com/office/drawing/2014/main" val="3932478420"/>
                    </a:ext>
                  </a:extLst>
                </a:gridCol>
                <a:gridCol w="1262629">
                  <a:extLst>
                    <a:ext uri="{9D8B030D-6E8A-4147-A177-3AD203B41FA5}">
                      <a16:colId xmlns:a16="http://schemas.microsoft.com/office/drawing/2014/main" val="1681936903"/>
                    </a:ext>
                  </a:extLst>
                </a:gridCol>
                <a:gridCol w="1628127">
                  <a:extLst>
                    <a:ext uri="{9D8B030D-6E8A-4147-A177-3AD203B41FA5}">
                      <a16:colId xmlns:a16="http://schemas.microsoft.com/office/drawing/2014/main" val="480687640"/>
                    </a:ext>
                  </a:extLst>
                </a:gridCol>
              </a:tblGrid>
              <a:tr h="1123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Wrap With Mint Yogurt Sauce &amp; Salad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Pepperoni Quesadilla With Spicy Nachos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Chicken Pizza Panini Melt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Loaded Wedges With Sour Cream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Jumbo Sausage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Chips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839844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B4ECA52-6459-FDD7-9BD8-A1F78BA0F2C8}"/>
              </a:ext>
            </a:extLst>
          </p:cNvPr>
          <p:cNvSpPr txBox="1"/>
          <p:nvPr/>
        </p:nvSpPr>
        <p:spPr>
          <a:xfrm>
            <a:off x="6248105" y="959226"/>
            <a:ext cx="1333295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dirty="0">
                <a:solidFill>
                  <a:srgbClr val="913E84"/>
                </a:solidFill>
              </a:rPr>
              <a:t>CHIP SHOP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AE3B4B-A51E-0626-999A-23528269E406}"/>
              </a:ext>
            </a:extLst>
          </p:cNvPr>
          <p:cNvSpPr txBox="1"/>
          <p:nvPr/>
        </p:nvSpPr>
        <p:spPr>
          <a:xfrm>
            <a:off x="162669" y="959226"/>
            <a:ext cx="1497688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913E84"/>
                </a:solidFill>
                <a:effectLst/>
              </a:rPr>
              <a:t>BRITISH CLASSICS</a:t>
            </a:r>
            <a:endParaRPr lang="en-GB" sz="850" b="1" dirty="0">
              <a:solidFill>
                <a:srgbClr val="913E8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AA6229-D8F5-F455-E608-68E5BD430CB4}"/>
              </a:ext>
            </a:extLst>
          </p:cNvPr>
          <p:cNvSpPr txBox="1"/>
          <p:nvPr/>
        </p:nvSpPr>
        <p:spPr>
          <a:xfrm>
            <a:off x="1801851" y="959226"/>
            <a:ext cx="1228267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913E84"/>
                </a:solidFill>
                <a:effectLst/>
              </a:rPr>
              <a:t>TASTE OF ASIA</a:t>
            </a:r>
            <a:endParaRPr lang="en-GB" sz="850" b="1" dirty="0">
              <a:solidFill>
                <a:srgbClr val="913E8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D1C806-5949-F7F4-BDF2-AE3336AB319D}"/>
              </a:ext>
            </a:extLst>
          </p:cNvPr>
          <p:cNvSpPr txBox="1"/>
          <p:nvPr/>
        </p:nvSpPr>
        <p:spPr>
          <a:xfrm>
            <a:off x="3269796" y="959226"/>
            <a:ext cx="1307009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dirty="0">
                <a:solidFill>
                  <a:srgbClr val="913E84"/>
                </a:solidFill>
              </a:rPr>
              <a:t>MEXICAN MOMENTS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11648F-BFCC-C8D5-6643-364F8341EE48}"/>
              </a:ext>
            </a:extLst>
          </p:cNvPr>
          <p:cNvSpPr txBox="1"/>
          <p:nvPr/>
        </p:nvSpPr>
        <p:spPr>
          <a:xfrm>
            <a:off x="4745808" y="959226"/>
            <a:ext cx="1333295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913E84"/>
                </a:solidFill>
                <a:effectLst/>
              </a:rPr>
              <a:t>FUSION</a:t>
            </a:r>
            <a:endParaRPr lang="en-GB" sz="850" b="1" dirty="0">
              <a:solidFill>
                <a:srgbClr val="913E8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7777C-AF6B-5EED-2816-379029662DE7}"/>
              </a:ext>
            </a:extLst>
          </p:cNvPr>
          <p:cNvSpPr txBox="1"/>
          <p:nvPr/>
        </p:nvSpPr>
        <p:spPr>
          <a:xfrm>
            <a:off x="1868515" y="3707792"/>
            <a:ext cx="4109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30BCE4"/>
                </a:solidFill>
              </a:rPr>
              <a:t>Check out what’s on offer today, available for free school meals!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FEF55-3DD3-821D-FCA9-351E77464D13}"/>
              </a:ext>
            </a:extLst>
          </p:cNvPr>
          <p:cNvSpPr txBox="1"/>
          <p:nvPr/>
        </p:nvSpPr>
        <p:spPr>
          <a:xfrm>
            <a:off x="3789614" y="4559496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B5D9B"/>
                </a:solidFill>
              </a:rPr>
              <a:t>From £2.70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3CFDF-31EC-9E7C-9597-B5FB3AC0FCF5}"/>
              </a:ext>
            </a:extLst>
          </p:cNvPr>
          <p:cNvSpPr txBox="1"/>
          <p:nvPr/>
        </p:nvSpPr>
        <p:spPr>
          <a:xfrm>
            <a:off x="2598948" y="357113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B5E9C"/>
                </a:solidFill>
              </a:rPr>
              <a:t>From £2.70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8D9CB-F104-AAE5-039F-399E46FF91C9}"/>
              </a:ext>
            </a:extLst>
          </p:cNvPr>
          <p:cNvSpPr txBox="1"/>
          <p:nvPr/>
        </p:nvSpPr>
        <p:spPr>
          <a:xfrm>
            <a:off x="349940" y="3607765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30BCE4"/>
                </a:solidFill>
              </a:rPr>
              <a:t>Only £3.25</a:t>
            </a:r>
            <a:endParaRPr lang="en-GB" sz="2400" b="1" dirty="0">
              <a:solidFill>
                <a:srgbClr val="30BCE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E270C8-C7B6-65CF-01E2-9A5B273F08D9}"/>
              </a:ext>
            </a:extLst>
          </p:cNvPr>
          <p:cNvSpPr/>
          <p:nvPr/>
        </p:nvSpPr>
        <p:spPr>
          <a:xfrm>
            <a:off x="7729496" y="4628592"/>
            <a:ext cx="2204063" cy="20159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GB" sz="750" b="1" dirty="0">
                <a:solidFill>
                  <a:srgbClr val="913E84"/>
                </a:solidFill>
                <a:effectLst/>
              </a:rPr>
              <a:t>MONDAY </a:t>
            </a:r>
            <a:br>
              <a:rPr lang="en-GB" sz="750" b="1" dirty="0">
                <a:solidFill>
                  <a:srgbClr val="A8C757"/>
                </a:solidFill>
                <a:effectLst/>
              </a:rPr>
            </a:br>
            <a:r>
              <a:rPr lang="en-GB" sz="75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Bolognaise, Basil Pesto, Macaroni Cheese, Creamy Chicken &amp; Sweetcorn and Spicy Tomato Arrabbiata</a:t>
            </a:r>
            <a:endParaRPr lang="en-GB" sz="75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GB" sz="750" b="1" dirty="0">
                <a:solidFill>
                  <a:srgbClr val="913E84"/>
                </a:solidFill>
              </a:rPr>
              <a:t>TUESDAY</a:t>
            </a:r>
            <a:endParaRPr lang="en-GB" sz="750" dirty="0">
              <a:solidFill>
                <a:srgbClr val="913E84"/>
              </a:solidFill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sz="7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Bolognaise, Basil Pesto, Macaroni Cheese, Creamy Chicken &amp; Sweetcorn and Spicy Tomato Arrabbiata</a:t>
            </a:r>
            <a:endParaRPr lang="en-GB" sz="75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50" b="1" dirty="0">
                <a:solidFill>
                  <a:srgbClr val="913E84"/>
                </a:solidFill>
              </a:rPr>
              <a:t>WEDNESDAY</a:t>
            </a:r>
            <a:endParaRPr lang="en-GB" sz="750" dirty="0">
              <a:solidFill>
                <a:srgbClr val="913E84"/>
              </a:solidFill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sz="7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Bolognaise, Basil Pesto, Macaroni Cheese, Creamy Chicken &amp; Sweetcorn and Spicy Tomato Arrabbiata</a:t>
            </a:r>
            <a:endParaRPr lang="en-GB" sz="75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50" b="1" dirty="0">
                <a:solidFill>
                  <a:srgbClr val="913E84"/>
                </a:solidFill>
              </a:rPr>
              <a:t>THURSDAY</a:t>
            </a:r>
            <a:endParaRPr lang="en-GB" sz="750" dirty="0">
              <a:solidFill>
                <a:srgbClr val="913E84"/>
              </a:solidFill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sz="7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Bolognaise, Basil Pesto, Macaroni Cheese, Creamy Chicken &amp; Sweetcorn and Spicy Tomato Arrabbiata</a:t>
            </a:r>
            <a:endParaRPr lang="en-GB" sz="75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50" b="1" dirty="0">
                <a:solidFill>
                  <a:srgbClr val="913E84"/>
                </a:solidFill>
              </a:rPr>
              <a:t>FRIDAY</a:t>
            </a:r>
            <a:endParaRPr lang="en-GB" sz="750" dirty="0">
              <a:solidFill>
                <a:srgbClr val="913E84"/>
              </a:solidFill>
            </a:endParaRPr>
          </a:p>
          <a:p>
            <a:pPr algn="ctr">
              <a:buNone/>
            </a:pPr>
            <a:r>
              <a:rPr lang="en-GB" sz="75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Pizza Mac &amp; Cheese with Garlic Bread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76F8A6-74E5-E937-15FC-D6904161953B}"/>
              </a:ext>
            </a:extLst>
          </p:cNvPr>
          <p:cNvSpPr txBox="1"/>
          <p:nvPr/>
        </p:nvSpPr>
        <p:spPr>
          <a:xfrm>
            <a:off x="8026052" y="6513683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913E84"/>
                </a:solidFill>
              </a:rPr>
              <a:t>From £2.50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C60BD4-F4AA-A069-39BE-DCBD419D73A3}"/>
              </a:ext>
            </a:extLst>
          </p:cNvPr>
          <p:cNvSpPr txBox="1"/>
          <p:nvPr/>
        </p:nvSpPr>
        <p:spPr>
          <a:xfrm>
            <a:off x="4301705" y="126185"/>
            <a:ext cx="20751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i="1" dirty="0">
                <a:solidFill>
                  <a:srgbClr val="30BCE4"/>
                </a:solidFill>
              </a:rPr>
              <a:t>13/04/26/, 04/05/26, 01/06/26, 22/06/26, 13/07/26</a:t>
            </a:r>
          </a:p>
        </p:txBody>
      </p:sp>
    </p:spTree>
    <p:extLst>
      <p:ext uri="{BB962C8B-B14F-4D97-AF65-F5344CB8AC3E}">
        <p14:creationId xmlns:p14="http://schemas.microsoft.com/office/powerpoint/2010/main" val="116629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8603C-6D5F-A7A2-9C7A-842EEBD9A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46EEB6-6D1C-D608-C424-6D233B08F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36833"/>
              </p:ext>
            </p:extLst>
          </p:nvPr>
        </p:nvGraphicFramePr>
        <p:xfrm>
          <a:off x="157782" y="1362166"/>
          <a:ext cx="7509010" cy="20505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1802">
                  <a:extLst>
                    <a:ext uri="{9D8B030D-6E8A-4147-A177-3AD203B41FA5}">
                      <a16:colId xmlns:a16="http://schemas.microsoft.com/office/drawing/2014/main" val="2219491278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263824912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184243806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1490439424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4258597084"/>
                    </a:ext>
                  </a:extLst>
                </a:gridCol>
              </a:tblGrid>
              <a:tr h="20505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Caribbean Chicken With Pineapple Salsa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Caribbean Squash &amp; Sweet Potato With Pineapple Salsa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Jamaican Slaw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 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Grilled Flatbread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Spaghetti Bolognaise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Spaghetti Eat Curious Bolognaise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&amp; Herb Slice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Garlic &amp; Lemon Broccoli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 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Grated Cheddar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Herb Roast Chicken with Stuffing And Herb Gravy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Vegetable Wellington With Stuffing And Herb Gravy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Vegetables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 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Yorkshire Pudding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Tikka Biryani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Paneer Vegetable Biryani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Bombay Potatoes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Indian Chutneys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 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Naan Bread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Fillet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Spring Roll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Curry Sauce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9442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6C7FC02-CBE9-8947-95A5-B3EB1E034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48381"/>
              </p:ext>
            </p:extLst>
          </p:nvPr>
        </p:nvGraphicFramePr>
        <p:xfrm>
          <a:off x="179613" y="5139416"/>
          <a:ext cx="6812611" cy="1123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534">
                  <a:extLst>
                    <a:ext uri="{9D8B030D-6E8A-4147-A177-3AD203B41FA5}">
                      <a16:colId xmlns:a16="http://schemas.microsoft.com/office/drawing/2014/main" val="2420446914"/>
                    </a:ext>
                  </a:extLst>
                </a:gridCol>
                <a:gridCol w="1284831">
                  <a:extLst>
                    <a:ext uri="{9D8B030D-6E8A-4147-A177-3AD203B41FA5}">
                      <a16:colId xmlns:a16="http://schemas.microsoft.com/office/drawing/2014/main" val="80891071"/>
                    </a:ext>
                  </a:extLst>
                </a:gridCol>
                <a:gridCol w="1283516">
                  <a:extLst>
                    <a:ext uri="{9D8B030D-6E8A-4147-A177-3AD203B41FA5}">
                      <a16:colId xmlns:a16="http://schemas.microsoft.com/office/drawing/2014/main" val="3932478420"/>
                    </a:ext>
                  </a:extLst>
                </a:gridCol>
                <a:gridCol w="1287710">
                  <a:extLst>
                    <a:ext uri="{9D8B030D-6E8A-4147-A177-3AD203B41FA5}">
                      <a16:colId xmlns:a16="http://schemas.microsoft.com/office/drawing/2014/main" val="1681936903"/>
                    </a:ext>
                  </a:extLst>
                </a:gridCol>
                <a:gridCol w="1661020">
                  <a:extLst>
                    <a:ext uri="{9D8B030D-6E8A-4147-A177-3AD203B41FA5}">
                      <a16:colId xmlns:a16="http://schemas.microsoft.com/office/drawing/2014/main" val="480687640"/>
                    </a:ext>
                  </a:extLst>
                </a:gridCol>
              </a:tblGrid>
              <a:tr h="1123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Currywurst With Fries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Indonesian Chicken Stir Fried Rice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Lamb Kofta Pitta And Salad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Korean Chicken Baguette with Asian Salad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Tenders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Chips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83984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50B88AA-96ED-5197-998F-E08C7509FEF7}"/>
              </a:ext>
            </a:extLst>
          </p:cNvPr>
          <p:cNvSpPr txBox="1"/>
          <p:nvPr/>
        </p:nvSpPr>
        <p:spPr>
          <a:xfrm>
            <a:off x="2598948" y="357113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B5E9C"/>
                </a:solidFill>
              </a:rPr>
              <a:t>From £2.70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66B88E-F5C7-FFDF-83A2-0B14BBCCDE0A}"/>
              </a:ext>
            </a:extLst>
          </p:cNvPr>
          <p:cNvSpPr txBox="1"/>
          <p:nvPr/>
        </p:nvSpPr>
        <p:spPr>
          <a:xfrm>
            <a:off x="349940" y="3607765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30BCE4"/>
                </a:solidFill>
              </a:rPr>
              <a:t>Only £3.25</a:t>
            </a:r>
            <a:endParaRPr lang="en-GB" sz="2400" b="1" dirty="0">
              <a:solidFill>
                <a:srgbClr val="30BCE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C681BE-8A23-9E5F-80D7-91FED65CF0F9}"/>
              </a:ext>
            </a:extLst>
          </p:cNvPr>
          <p:cNvSpPr/>
          <p:nvPr/>
        </p:nvSpPr>
        <p:spPr>
          <a:xfrm>
            <a:off x="7729496" y="4628552"/>
            <a:ext cx="2204063" cy="20159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GB" sz="750" b="1" dirty="0">
                <a:solidFill>
                  <a:srgbClr val="913E84"/>
                </a:solidFill>
                <a:effectLst/>
              </a:rPr>
              <a:t>MONDAY </a:t>
            </a:r>
            <a:br>
              <a:rPr lang="en-GB" sz="750" b="1" dirty="0">
                <a:solidFill>
                  <a:srgbClr val="A8C757"/>
                </a:solidFill>
                <a:effectLst/>
              </a:rPr>
            </a:br>
            <a:r>
              <a:rPr lang="en-GB" sz="75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Bolognaise, Basil Pesto, Macaroni Cheese, Creamy Chicken &amp; Sweetcorn And Spicy Tomato Arrabbiata</a:t>
            </a:r>
            <a:endParaRPr lang="en-GB" sz="75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GB" sz="750" b="1" dirty="0">
                <a:solidFill>
                  <a:srgbClr val="913E84"/>
                </a:solidFill>
              </a:rPr>
              <a:t>Tuesday</a:t>
            </a:r>
            <a:endParaRPr lang="en-GB" sz="750" dirty="0">
              <a:solidFill>
                <a:srgbClr val="913E84"/>
              </a:solidFill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sz="7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Chicken Curry Rice Pot, Chilli Sin Carne Rice Pot</a:t>
            </a:r>
            <a:endParaRPr lang="en-GB" sz="75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50" b="1" dirty="0">
                <a:solidFill>
                  <a:srgbClr val="913E84"/>
                </a:solidFill>
              </a:rPr>
              <a:t>Wednesday</a:t>
            </a:r>
            <a:endParaRPr lang="en-GB" sz="750" dirty="0">
              <a:solidFill>
                <a:srgbClr val="913E84"/>
              </a:solidFill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sz="7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Bolognaise, Basil Pesto, Macaroni Cheese, Creamy Chicken &amp; Sweetcorn And Spicy Tomato Arrabbiata</a:t>
            </a:r>
            <a:endParaRPr lang="en-GB" sz="75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50" b="1" dirty="0">
                <a:solidFill>
                  <a:srgbClr val="913E84"/>
                </a:solidFill>
              </a:rPr>
              <a:t>Thursday</a:t>
            </a:r>
            <a:endParaRPr lang="en-GB" sz="750" dirty="0">
              <a:solidFill>
                <a:srgbClr val="913E84"/>
              </a:solidFill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sz="7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Bolognaise, Basil Pesto, Macaroni Cheese, Creamy Chicken &amp; Sweetcorn And Spicy Tomato Arrabbiata</a:t>
            </a:r>
            <a:endParaRPr lang="en-GB" sz="75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50" b="1" dirty="0">
                <a:solidFill>
                  <a:srgbClr val="913E84"/>
                </a:solidFill>
              </a:rPr>
              <a:t>Friday</a:t>
            </a:r>
            <a:endParaRPr lang="en-GB" sz="750" dirty="0">
              <a:solidFill>
                <a:srgbClr val="913E84"/>
              </a:solidFill>
            </a:endParaRPr>
          </a:p>
          <a:p>
            <a:pPr algn="ctr">
              <a:buNone/>
            </a:pPr>
            <a:r>
              <a:rPr lang="en-GB" sz="75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Crunchy Cauliflower Mac And Cheese With Garlic Bread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41A529-5E61-F213-2836-3D785A11E2DE}"/>
              </a:ext>
            </a:extLst>
          </p:cNvPr>
          <p:cNvSpPr txBox="1"/>
          <p:nvPr/>
        </p:nvSpPr>
        <p:spPr>
          <a:xfrm>
            <a:off x="8026052" y="6513683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913E84"/>
                </a:solidFill>
              </a:rPr>
              <a:t>From £2.50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C1116-8274-1151-8524-5FC61138E67E}"/>
              </a:ext>
            </a:extLst>
          </p:cNvPr>
          <p:cNvSpPr txBox="1"/>
          <p:nvPr/>
        </p:nvSpPr>
        <p:spPr>
          <a:xfrm>
            <a:off x="6248105" y="959226"/>
            <a:ext cx="1333295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dirty="0">
                <a:solidFill>
                  <a:srgbClr val="913E84"/>
                </a:solidFill>
              </a:rPr>
              <a:t>CHIP 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0CC9C-EDDF-7FA5-85B5-1618BDFA7F8A}"/>
              </a:ext>
            </a:extLst>
          </p:cNvPr>
          <p:cNvSpPr txBox="1"/>
          <p:nvPr/>
        </p:nvSpPr>
        <p:spPr>
          <a:xfrm>
            <a:off x="162669" y="959226"/>
            <a:ext cx="1497688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913E84"/>
                </a:solidFill>
                <a:effectLst/>
              </a:rPr>
              <a:t>SUNSHINE FAVOURITES</a:t>
            </a:r>
            <a:endParaRPr lang="en-GB" sz="850" b="1" dirty="0">
              <a:solidFill>
                <a:srgbClr val="913E8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A432B-6F6B-583E-AF88-19B9296814B6}"/>
              </a:ext>
            </a:extLst>
          </p:cNvPr>
          <p:cNvSpPr txBox="1"/>
          <p:nvPr/>
        </p:nvSpPr>
        <p:spPr>
          <a:xfrm>
            <a:off x="1801851" y="959226"/>
            <a:ext cx="1228267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913E84"/>
                </a:solidFill>
                <a:effectLst/>
              </a:rPr>
              <a:t>TASTE OF ITALY</a:t>
            </a:r>
            <a:endParaRPr lang="en-GB" sz="850" b="1" dirty="0">
              <a:solidFill>
                <a:srgbClr val="913E8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23622-8B5C-CB89-5AC0-96C6FC2DD31C}"/>
              </a:ext>
            </a:extLst>
          </p:cNvPr>
          <p:cNvSpPr txBox="1"/>
          <p:nvPr/>
        </p:nvSpPr>
        <p:spPr>
          <a:xfrm>
            <a:off x="4745808" y="959226"/>
            <a:ext cx="1333295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913E84"/>
                </a:solidFill>
                <a:effectLst/>
              </a:rPr>
              <a:t>TASTE OF INDIA</a:t>
            </a:r>
            <a:endParaRPr lang="en-GB" sz="850" b="1" dirty="0">
              <a:solidFill>
                <a:srgbClr val="913E8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D2E28-F701-E4DF-F838-26AFA6FEB65E}"/>
              </a:ext>
            </a:extLst>
          </p:cNvPr>
          <p:cNvSpPr txBox="1"/>
          <p:nvPr/>
        </p:nvSpPr>
        <p:spPr>
          <a:xfrm>
            <a:off x="3269796" y="959226"/>
            <a:ext cx="1307009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dirty="0">
                <a:solidFill>
                  <a:srgbClr val="913E84"/>
                </a:solidFill>
              </a:rPr>
              <a:t>MOST OF ROAST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85643-6192-76D8-7409-061255ADC521}"/>
              </a:ext>
            </a:extLst>
          </p:cNvPr>
          <p:cNvSpPr txBox="1"/>
          <p:nvPr/>
        </p:nvSpPr>
        <p:spPr>
          <a:xfrm>
            <a:off x="4861832" y="126185"/>
            <a:ext cx="1515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i="1" dirty="0">
                <a:solidFill>
                  <a:srgbClr val="30BCE4"/>
                </a:solidFill>
              </a:rPr>
              <a:t>20/04/26, 11/05/26, 08/06/26, 29/06/26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CED5D-4E37-CA05-F922-B46AC535DF70}"/>
              </a:ext>
            </a:extLst>
          </p:cNvPr>
          <p:cNvSpPr txBox="1"/>
          <p:nvPr/>
        </p:nvSpPr>
        <p:spPr>
          <a:xfrm>
            <a:off x="3789614" y="4559496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B5D9B"/>
                </a:solidFill>
              </a:rPr>
              <a:t>From £2.70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72E53-BF48-BF17-E793-BE7496BBC062}"/>
              </a:ext>
            </a:extLst>
          </p:cNvPr>
          <p:cNvSpPr txBox="1"/>
          <p:nvPr/>
        </p:nvSpPr>
        <p:spPr>
          <a:xfrm>
            <a:off x="1868515" y="3707792"/>
            <a:ext cx="4109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30BCE4"/>
                </a:solidFill>
              </a:rPr>
              <a:t>Check out what’s on offer today, available for free school meals! </a:t>
            </a:r>
          </a:p>
        </p:txBody>
      </p:sp>
    </p:spTree>
    <p:extLst>
      <p:ext uri="{BB962C8B-B14F-4D97-AF65-F5344CB8AC3E}">
        <p14:creationId xmlns:p14="http://schemas.microsoft.com/office/powerpoint/2010/main" val="205368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3C52C-9232-A66B-BD39-ABA273D66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085E86-3930-C2CF-3964-11E001797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46777"/>
              </p:ext>
            </p:extLst>
          </p:nvPr>
        </p:nvGraphicFramePr>
        <p:xfrm>
          <a:off x="135467" y="1470704"/>
          <a:ext cx="7531325" cy="20368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4117">
                  <a:extLst>
                    <a:ext uri="{9D8B030D-6E8A-4147-A177-3AD203B41FA5}">
                      <a16:colId xmlns:a16="http://schemas.microsoft.com/office/drawing/2014/main" val="2219491278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263824912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184243806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1490439424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4258597084"/>
                    </a:ext>
                  </a:extLst>
                </a:gridCol>
              </a:tblGrid>
              <a:tr h="203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Hunters Chicken Tray Bake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Hunters Vegetable Tray Bake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 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Bread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Katsu Curry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 Potato Katsu Curry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Soy And Ginger Cabbage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 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Prawn Crackers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Con Carne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Con Veggie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Flour Tortilla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Jalapenos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 Cream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Salsa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 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Grated Cheese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Sticky Sweet And Sour Chicken With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Sticky Sweet And Sour Vegetables With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Onion And Ginger Noodles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 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Prawn Crackers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Fillet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Vegetable Samosa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Extras: </a:t>
                      </a: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Curry Sauce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9442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00EA7F9-F536-1A24-1535-866711061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33373"/>
              </p:ext>
            </p:extLst>
          </p:nvPr>
        </p:nvGraphicFramePr>
        <p:xfrm>
          <a:off x="179613" y="5139416"/>
          <a:ext cx="6774859" cy="1123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8355">
                  <a:extLst>
                    <a:ext uri="{9D8B030D-6E8A-4147-A177-3AD203B41FA5}">
                      <a16:colId xmlns:a16="http://schemas.microsoft.com/office/drawing/2014/main" val="2420446914"/>
                    </a:ext>
                  </a:extLst>
                </a:gridCol>
                <a:gridCol w="1283621">
                  <a:extLst>
                    <a:ext uri="{9D8B030D-6E8A-4147-A177-3AD203B41FA5}">
                      <a16:colId xmlns:a16="http://schemas.microsoft.com/office/drawing/2014/main" val="80891071"/>
                    </a:ext>
                  </a:extLst>
                </a:gridCol>
                <a:gridCol w="1279321">
                  <a:extLst>
                    <a:ext uri="{9D8B030D-6E8A-4147-A177-3AD203B41FA5}">
                      <a16:colId xmlns:a16="http://schemas.microsoft.com/office/drawing/2014/main" val="3932478420"/>
                    </a:ext>
                  </a:extLst>
                </a:gridCol>
                <a:gridCol w="1300294">
                  <a:extLst>
                    <a:ext uri="{9D8B030D-6E8A-4147-A177-3AD203B41FA5}">
                      <a16:colId xmlns:a16="http://schemas.microsoft.com/office/drawing/2014/main" val="1681936903"/>
                    </a:ext>
                  </a:extLst>
                </a:gridCol>
                <a:gridCol w="1623268">
                  <a:extLst>
                    <a:ext uri="{9D8B030D-6E8A-4147-A177-3AD203B41FA5}">
                      <a16:colId xmlns:a16="http://schemas.microsoft.com/office/drawing/2014/main" val="480687640"/>
                    </a:ext>
                  </a:extLst>
                </a:gridCol>
              </a:tblGrid>
              <a:tr h="1123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Sticky Baked Chinese Wings With Rice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Chicken Loaded Nachos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Saag Aloo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Meatball Sub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Roll with Chips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83984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C91EC75-E36A-5ACB-2DE4-B5EAFF19E3F5}"/>
              </a:ext>
            </a:extLst>
          </p:cNvPr>
          <p:cNvSpPr txBox="1"/>
          <p:nvPr/>
        </p:nvSpPr>
        <p:spPr>
          <a:xfrm>
            <a:off x="2598948" y="357113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B5E9C"/>
                </a:solidFill>
              </a:rPr>
              <a:t>From £2.70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C86E4-12A9-E5E6-6A22-36C1A942D3FB}"/>
              </a:ext>
            </a:extLst>
          </p:cNvPr>
          <p:cNvSpPr txBox="1"/>
          <p:nvPr/>
        </p:nvSpPr>
        <p:spPr>
          <a:xfrm>
            <a:off x="349940" y="3607765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30BCE4"/>
                </a:solidFill>
              </a:rPr>
              <a:t>Only £3.25</a:t>
            </a:r>
            <a:endParaRPr lang="en-GB" sz="2400" b="1" dirty="0">
              <a:solidFill>
                <a:srgbClr val="30BCE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6611C0-D37E-D03A-645B-46C13B8548E5}"/>
              </a:ext>
            </a:extLst>
          </p:cNvPr>
          <p:cNvSpPr/>
          <p:nvPr/>
        </p:nvSpPr>
        <p:spPr>
          <a:xfrm>
            <a:off x="7720697" y="4628552"/>
            <a:ext cx="2204063" cy="20159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GB" sz="750" b="1" dirty="0">
                <a:solidFill>
                  <a:srgbClr val="913E84"/>
                </a:solidFill>
                <a:effectLst/>
              </a:rPr>
              <a:t>MONDAY </a:t>
            </a:r>
            <a:br>
              <a:rPr lang="en-GB" sz="750" b="1" dirty="0">
                <a:solidFill>
                  <a:srgbClr val="A8C757"/>
                </a:solidFill>
                <a:effectLst/>
              </a:rPr>
            </a:br>
            <a:r>
              <a:rPr lang="en-GB" sz="75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Panini Bar: Sweet Chilli Chicken, Pizza Melt, And Cheese</a:t>
            </a:r>
            <a:endParaRPr lang="en-GB" sz="75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GB" sz="750" b="1" dirty="0">
                <a:solidFill>
                  <a:srgbClr val="913E84"/>
                </a:solidFill>
              </a:rPr>
              <a:t>Tuesday</a:t>
            </a:r>
            <a:endParaRPr lang="en-GB" sz="750" dirty="0">
              <a:solidFill>
                <a:srgbClr val="913E84"/>
              </a:solidFill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sz="7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Bolognaise, Basil Pesto, Macaroni Cheese, Creamy Chicken &amp; Sweetcorn And Spicy Tomato Arrabbiata</a:t>
            </a:r>
            <a:endParaRPr lang="en-GB" sz="75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50" b="1" dirty="0">
                <a:solidFill>
                  <a:srgbClr val="913E84"/>
                </a:solidFill>
              </a:rPr>
              <a:t>Wednesday</a:t>
            </a:r>
            <a:endParaRPr lang="en-GB" sz="750" dirty="0">
              <a:solidFill>
                <a:srgbClr val="913E84"/>
              </a:solidFill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sz="7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Bolognaise, Basil Pesto, Macaroni Cheese, Creamy Chicken &amp; Sweetcorn And Spicy Tomato Arrabbiata</a:t>
            </a:r>
            <a:endParaRPr lang="en-GB" sz="75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50" b="1" dirty="0">
                <a:solidFill>
                  <a:srgbClr val="913E84"/>
                </a:solidFill>
              </a:rPr>
              <a:t>Thursday</a:t>
            </a:r>
            <a:endParaRPr lang="en-GB" sz="750" dirty="0">
              <a:solidFill>
                <a:srgbClr val="913E84"/>
              </a:solidFill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sz="7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Bolognaise, Basil Pesto, Macaroni Cheese, Creamy Chicken &amp; Sweetcorn And Spicy Tomato Arrabbiata</a:t>
            </a:r>
            <a:endParaRPr lang="en-GB" sz="75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50" b="1" dirty="0">
                <a:solidFill>
                  <a:srgbClr val="913E84"/>
                </a:solidFill>
              </a:rPr>
              <a:t>Friday</a:t>
            </a:r>
            <a:endParaRPr lang="en-GB" sz="750" dirty="0">
              <a:solidFill>
                <a:srgbClr val="913E84"/>
              </a:solidFill>
            </a:endParaRPr>
          </a:p>
          <a:p>
            <a:pPr algn="ctr">
              <a:buNone/>
            </a:pPr>
            <a:r>
              <a:rPr lang="en-GB" sz="75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 &amp; Cheese With Crushed Nachos And Salsa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BBFEDA-0213-AD46-08FF-0BB0094538DA}"/>
              </a:ext>
            </a:extLst>
          </p:cNvPr>
          <p:cNvSpPr txBox="1"/>
          <p:nvPr/>
        </p:nvSpPr>
        <p:spPr>
          <a:xfrm>
            <a:off x="8026052" y="6513683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913E84"/>
                </a:solidFill>
              </a:rPr>
              <a:t>From £2.50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E34FB-7CDA-CFE1-5A07-00BB6E45F585}"/>
              </a:ext>
            </a:extLst>
          </p:cNvPr>
          <p:cNvSpPr txBox="1"/>
          <p:nvPr/>
        </p:nvSpPr>
        <p:spPr>
          <a:xfrm>
            <a:off x="6248105" y="959226"/>
            <a:ext cx="1333295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dirty="0">
                <a:solidFill>
                  <a:srgbClr val="913E84"/>
                </a:solidFill>
              </a:rPr>
              <a:t>CHIP 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12CD2-ABA3-FF3D-4028-CE1DD6C71E51}"/>
              </a:ext>
            </a:extLst>
          </p:cNvPr>
          <p:cNvSpPr txBox="1"/>
          <p:nvPr/>
        </p:nvSpPr>
        <p:spPr>
          <a:xfrm>
            <a:off x="162669" y="959226"/>
            <a:ext cx="1497688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913E84"/>
                </a:solidFill>
                <a:effectLst/>
              </a:rPr>
              <a:t>TASTE OF GREECE</a:t>
            </a:r>
            <a:endParaRPr lang="en-GB" sz="850" b="1" dirty="0">
              <a:solidFill>
                <a:srgbClr val="913E8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5F4A8-2E9F-9835-9659-FED7E21526B2}"/>
              </a:ext>
            </a:extLst>
          </p:cNvPr>
          <p:cNvSpPr txBox="1"/>
          <p:nvPr/>
        </p:nvSpPr>
        <p:spPr>
          <a:xfrm>
            <a:off x="1801851" y="959226"/>
            <a:ext cx="1228267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dirty="0">
                <a:solidFill>
                  <a:srgbClr val="913E84"/>
                </a:solidFill>
              </a:rPr>
              <a:t>ORIENT EXPRESS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ADF72-0B05-D062-DE0A-C80B939B4948}"/>
              </a:ext>
            </a:extLst>
          </p:cNvPr>
          <p:cNvSpPr txBox="1"/>
          <p:nvPr/>
        </p:nvSpPr>
        <p:spPr>
          <a:xfrm>
            <a:off x="4745808" y="959226"/>
            <a:ext cx="1333295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dirty="0">
                <a:solidFill>
                  <a:srgbClr val="913E84"/>
                </a:solidFill>
              </a:rPr>
              <a:t>STIR IT 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E890A0-1408-F341-2638-AB71B00288EB}"/>
              </a:ext>
            </a:extLst>
          </p:cNvPr>
          <p:cNvSpPr txBox="1"/>
          <p:nvPr/>
        </p:nvSpPr>
        <p:spPr>
          <a:xfrm>
            <a:off x="3258782" y="959226"/>
            <a:ext cx="1307009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dirty="0">
                <a:solidFill>
                  <a:srgbClr val="913E84"/>
                </a:solidFill>
              </a:rPr>
              <a:t>MEXICAN MOMENTS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6BB03-50B0-307F-42C8-4E6001AF5C15}"/>
              </a:ext>
            </a:extLst>
          </p:cNvPr>
          <p:cNvSpPr txBox="1"/>
          <p:nvPr/>
        </p:nvSpPr>
        <p:spPr>
          <a:xfrm>
            <a:off x="4861832" y="126185"/>
            <a:ext cx="1515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i="1" dirty="0">
                <a:solidFill>
                  <a:srgbClr val="30BCE4"/>
                </a:solidFill>
              </a:rPr>
              <a:t>27/04/26, 18/05/26, 15/06/26, 06/07/26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CCD97-3EBB-1D35-AC29-DB95A7B421E3}"/>
              </a:ext>
            </a:extLst>
          </p:cNvPr>
          <p:cNvSpPr txBox="1"/>
          <p:nvPr/>
        </p:nvSpPr>
        <p:spPr>
          <a:xfrm>
            <a:off x="3789614" y="4559496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B5D9B"/>
                </a:solidFill>
              </a:rPr>
              <a:t>From £2.70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2E501E-BBDD-377D-3658-C41E126D5F29}"/>
              </a:ext>
            </a:extLst>
          </p:cNvPr>
          <p:cNvSpPr txBox="1"/>
          <p:nvPr/>
        </p:nvSpPr>
        <p:spPr>
          <a:xfrm>
            <a:off x="1868515" y="3707792"/>
            <a:ext cx="4109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30BCE4"/>
                </a:solidFill>
              </a:rPr>
              <a:t>Check out what’s on offer today, available for free school meals! </a:t>
            </a:r>
          </a:p>
        </p:txBody>
      </p:sp>
    </p:spTree>
    <p:extLst>
      <p:ext uri="{BB962C8B-B14F-4D97-AF65-F5344CB8AC3E}">
        <p14:creationId xmlns:p14="http://schemas.microsoft.com/office/powerpoint/2010/main" val="49154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94DC9A252D14098D6DF4E43B07434" ma:contentTypeVersion="4" ma:contentTypeDescription="Create a new document." ma:contentTypeScope="" ma:versionID="70258d810b07743a872ea764b634ccf9">
  <xsd:schema xmlns:xsd="http://www.w3.org/2001/XMLSchema" xmlns:xs="http://www.w3.org/2001/XMLSchema" xmlns:p="http://schemas.microsoft.com/office/2006/metadata/properties" xmlns:ns3="2f38feda-76fb-4cdd-b5da-c4d0dd93cf47" targetNamespace="http://schemas.microsoft.com/office/2006/metadata/properties" ma:root="true" ma:fieldsID="4b139d56ef30bd1f8e325dd37bc8fb9d" ns3:_="">
    <xsd:import namespace="2f38feda-76fb-4cdd-b5da-c4d0dd93cf4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8feda-76fb-4cdd-b5da-c4d0dd93cf4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3EE151-7B86-40D6-AA39-9D35CBF8F11E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2f38feda-76fb-4cdd-b5da-c4d0dd93cf4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8572FC-261B-4734-8576-B0BD08CCD6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6D87AA-F996-4969-8245-E48CC7275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38feda-76fb-4cdd-b5da-c4d0dd93cf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4602</TotalTime>
  <Words>709</Words>
  <Application>Microsoft Office PowerPoint</Application>
  <PresentationFormat>A4 Paper (210x297 mm)</PresentationFormat>
  <Paragraphs>213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Ferris</dc:creator>
  <cp:lastModifiedBy>Matt Vickers</cp:lastModifiedBy>
  <cp:revision>160</cp:revision>
  <cp:lastPrinted>2026-03-05T10:08:46Z</cp:lastPrinted>
  <dcterms:created xsi:type="dcterms:W3CDTF">2023-09-28T15:12:01Z</dcterms:created>
  <dcterms:modified xsi:type="dcterms:W3CDTF">2026-03-24T12:54:15Z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0x010100B3794DC9A252D14098D6DF4E43B07434</vt:lpwstr>
  </property>
</Properties>
</file>